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4651" y="570471"/>
            <a:ext cx="5689813" cy="1629032"/>
          </a:xfrm>
        </p:spPr>
        <p:txBody>
          <a:bodyPr>
            <a:noAutofit/>
          </a:bodyPr>
          <a:lstStyle/>
          <a:p>
            <a:r>
              <a:rPr lang="en-US" sz="11900" dirty="0" smtClean="0"/>
              <a:t>PICCO</a:t>
            </a:r>
            <a:endParaRPr lang="en-US" sz="11900" dirty="0"/>
          </a:p>
        </p:txBody>
      </p:sp>
      <p:sp>
        <p:nvSpPr>
          <p:cNvPr id="3" name="Subtitle 2"/>
          <p:cNvSpPr>
            <a:spLocks noGrp="1"/>
          </p:cNvSpPr>
          <p:nvPr>
            <p:ph type="subTitle" idx="1"/>
          </p:nvPr>
        </p:nvSpPr>
        <p:spPr>
          <a:xfrm>
            <a:off x="2819873" y="4151304"/>
            <a:ext cx="6159370" cy="1236241"/>
          </a:xfrm>
        </p:spPr>
        <p:txBody>
          <a:bodyPr>
            <a:normAutofit/>
          </a:bodyPr>
          <a:lstStyle/>
          <a:p>
            <a:r>
              <a:rPr lang="en-US" sz="5400" dirty="0" smtClean="0"/>
              <a:t>Details </a:t>
            </a:r>
            <a:r>
              <a:rPr lang="en-US" sz="5400" dirty="0"/>
              <a:t>of </a:t>
            </a:r>
            <a:r>
              <a:rPr lang="en-US" sz="5400" dirty="0" err="1" smtClean="0"/>
              <a:t>Picco</a:t>
            </a:r>
            <a:endParaRPr lang="en-US" sz="5400" dirty="0"/>
          </a:p>
        </p:txBody>
      </p:sp>
    </p:spTree>
    <p:extLst>
      <p:ext uri="{BB962C8B-B14F-4D97-AF65-F5344CB8AC3E}">
        <p14:creationId xmlns:p14="http://schemas.microsoft.com/office/powerpoint/2010/main" val="360722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979" y="624110"/>
            <a:ext cx="9459032" cy="1896668"/>
          </a:xfrm>
        </p:spPr>
        <p:txBody>
          <a:bodyPr>
            <a:noAutofit/>
          </a:bodyPr>
          <a:lstStyle/>
          <a:p>
            <a:pPr>
              <a:lnSpc>
                <a:spcPct val="107000"/>
              </a:lnSpc>
              <a:spcAft>
                <a:spcPts val="800"/>
              </a:spcAft>
            </a:pPr>
            <a:r>
              <a:rPr lang="en-US" sz="2600" dirty="0">
                <a:latin typeface="Bell MT" panose="02020503060305020303" pitchFamily="18" charset="0"/>
                <a:ea typeface="Times New Roman" panose="02020603050405020304" pitchFamily="18" charset="0"/>
                <a:cs typeface="Cordia New" panose="020B0304020202020204" pitchFamily="34" charset="-34"/>
              </a:rPr>
              <a:t>During growing time for plants, a large of agriculturists used some chemical  to kill the insects </a:t>
            </a:r>
            <a:r>
              <a:rPr lang="en-US" sz="2600" dirty="0" err="1">
                <a:latin typeface="Bell MT" panose="02020503060305020303" pitchFamily="18" charset="0"/>
                <a:ea typeface="Times New Roman" panose="02020603050405020304" pitchFamily="18" charset="0"/>
                <a:cs typeface="Cordia New" panose="020B0304020202020204" pitchFamily="34" charset="-34"/>
              </a:rPr>
              <a:t>widely.There</a:t>
            </a:r>
            <a:r>
              <a:rPr lang="en-US" sz="2600" dirty="0">
                <a:latin typeface="Bell MT" panose="02020503060305020303" pitchFamily="18" charset="0"/>
                <a:ea typeface="Times New Roman" panose="02020603050405020304" pitchFamily="18" charset="0"/>
                <a:cs typeface="Cordia New" panose="020B0304020202020204" pitchFamily="34" charset="-34"/>
              </a:rPr>
              <a:t> are more than 200 chemical prevention substances were produced</a:t>
            </a:r>
            <a:r>
              <a:rPr lang="en-US" sz="2600" dirty="0" smtClean="0">
                <a:latin typeface="Bell MT" panose="02020503060305020303" pitchFamily="18" charset="0"/>
                <a:ea typeface="Times New Roman" panose="02020603050405020304" pitchFamily="18" charset="0"/>
                <a:cs typeface="Cordia New" panose="020B0304020202020204" pitchFamily="34" charset="-34"/>
              </a:rPr>
              <a:t>. And </a:t>
            </a:r>
            <a:r>
              <a:rPr lang="en-US" sz="2600" dirty="0">
                <a:latin typeface="Bell MT" panose="02020503060305020303" pitchFamily="18" charset="0"/>
                <a:ea typeface="Times New Roman" panose="02020603050405020304" pitchFamily="18" charset="0"/>
                <a:cs typeface="Cordia New" panose="020B0304020202020204" pitchFamily="34" charset="-34"/>
              </a:rPr>
              <a:t>there are many ways for chemical prevention substances work for preventing insects. </a:t>
            </a:r>
            <a:endParaRPr lang="en-US" sz="2600" dirty="0">
              <a:effectLst/>
              <a:latin typeface="Bell MT" panose="02020503060305020303" pitchFamily="18" charset="0"/>
              <a:ea typeface="Times New Roman" panose="02020603050405020304" pitchFamily="18" charset="0"/>
              <a:cs typeface="Cordia New" panose="020B0304020202020204" pitchFamily="34" charset="-34"/>
            </a:endParaRPr>
          </a:p>
        </p:txBody>
      </p:sp>
      <p:sp>
        <p:nvSpPr>
          <p:cNvPr id="3" name="Content Placeholder 2"/>
          <p:cNvSpPr>
            <a:spLocks noGrp="1"/>
          </p:cNvSpPr>
          <p:nvPr>
            <p:ph idx="1"/>
          </p:nvPr>
        </p:nvSpPr>
        <p:spPr>
          <a:xfrm>
            <a:off x="2721018" y="2916194"/>
            <a:ext cx="5788668" cy="3303373"/>
          </a:xfrm>
        </p:spPr>
        <p:txBody>
          <a:bodyPr>
            <a:noAutofit/>
          </a:bodyPr>
          <a:lstStyle/>
          <a:p>
            <a:r>
              <a:rPr lang="en-US" sz="2800" dirty="0" smtClean="0">
                <a:latin typeface="Bell MT" panose="02020503060305020303" pitchFamily="18" charset="0"/>
              </a:rPr>
              <a:t>Such </a:t>
            </a:r>
            <a:r>
              <a:rPr lang="en-US" sz="2800" dirty="0">
                <a:latin typeface="Bell MT" panose="02020503060305020303" pitchFamily="18" charset="0"/>
              </a:rPr>
              <a:t>as stop sloughing off for insects. </a:t>
            </a:r>
          </a:p>
          <a:p>
            <a:r>
              <a:rPr lang="en-US" sz="2800" dirty="0" smtClean="0">
                <a:latin typeface="Bell MT" panose="02020503060305020303" pitchFamily="18" charset="0"/>
              </a:rPr>
              <a:t>Stop </a:t>
            </a:r>
            <a:r>
              <a:rPr lang="en-US" sz="2800" dirty="0">
                <a:latin typeface="Bell MT" panose="02020503060305020303" pitchFamily="18" charset="0"/>
              </a:rPr>
              <a:t>the caterpillars to grow up.</a:t>
            </a:r>
          </a:p>
          <a:p>
            <a:r>
              <a:rPr lang="en-US" sz="2800" dirty="0" smtClean="0">
                <a:latin typeface="Bell MT" panose="02020503060305020303" pitchFamily="18" charset="0"/>
              </a:rPr>
              <a:t>Destroyed </a:t>
            </a:r>
            <a:r>
              <a:rPr lang="en-US" sz="2800" dirty="0">
                <a:latin typeface="Bell MT" panose="02020503060305020303" pitchFamily="18" charset="0"/>
              </a:rPr>
              <a:t>the digestion cells. </a:t>
            </a:r>
          </a:p>
          <a:p>
            <a:r>
              <a:rPr lang="en-US" sz="2800" dirty="0" smtClean="0">
                <a:latin typeface="Bell MT" panose="02020503060305020303" pitchFamily="18" charset="0"/>
              </a:rPr>
              <a:t>Stop </a:t>
            </a:r>
            <a:r>
              <a:rPr lang="en-US" sz="2800" dirty="0">
                <a:latin typeface="Bell MT" panose="02020503060305020303" pitchFamily="18" charset="0"/>
              </a:rPr>
              <a:t>fat cells to grow up. </a:t>
            </a:r>
          </a:p>
          <a:p>
            <a:r>
              <a:rPr lang="en-US" sz="2800" dirty="0" smtClean="0">
                <a:latin typeface="Bell MT" panose="02020503060305020303" pitchFamily="18" charset="0"/>
              </a:rPr>
              <a:t>Stop </a:t>
            </a:r>
            <a:r>
              <a:rPr lang="en-US" sz="2800" dirty="0">
                <a:latin typeface="Bell MT" panose="02020503060305020303" pitchFamily="18" charset="0"/>
              </a:rPr>
              <a:t>growing in ATP. </a:t>
            </a:r>
          </a:p>
          <a:p>
            <a:pPr marL="0" indent="0">
              <a:buNone/>
            </a:pPr>
            <a:endParaRPr lang="th-TH" sz="2800" dirty="0" smtClean="0">
              <a:latin typeface="Bell MT" panose="02020503060305020303" pitchFamily="18" charset="0"/>
            </a:endParaRPr>
          </a:p>
          <a:p>
            <a:endParaRPr lang="th-TH" sz="2800" dirty="0" smtClean="0">
              <a:latin typeface="Bell MT" panose="02020503060305020303" pitchFamily="18" charset="0"/>
            </a:endParaRPr>
          </a:p>
          <a:p>
            <a:endParaRPr lang="en-US" sz="2800" dirty="0">
              <a:latin typeface="Bell MT" panose="02020503060305020303" pitchFamily="18" charset="0"/>
            </a:endParaRPr>
          </a:p>
        </p:txBody>
      </p:sp>
    </p:spTree>
    <p:extLst>
      <p:ext uri="{BB962C8B-B14F-4D97-AF65-F5344CB8AC3E}">
        <p14:creationId xmlns:p14="http://schemas.microsoft.com/office/powerpoint/2010/main" val="11138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639" y="294595"/>
            <a:ext cx="9080091" cy="2250897"/>
          </a:xfrm>
        </p:spPr>
        <p:txBody>
          <a:bodyPr>
            <a:noAutofit/>
          </a:bodyPr>
          <a:lstStyle/>
          <a:p>
            <a:pPr>
              <a:lnSpc>
                <a:spcPct val="107000"/>
              </a:lnSpc>
              <a:spcAft>
                <a:spcPts val="800"/>
              </a:spcAft>
            </a:pPr>
            <a:r>
              <a:rPr lang="en-US" sz="2400" dirty="0">
                <a:latin typeface="Bell MT" panose="02020503060305020303" pitchFamily="18" charset="0"/>
                <a:ea typeface="Times New Roman" panose="02020603050405020304" pitchFamily="18" charset="0"/>
                <a:cs typeface="Cordia New" panose="020B0304020202020204" pitchFamily="34" charset="-34"/>
              </a:rPr>
              <a:t>Absolutely, there are 4 levels for chemical insect prevention substances such as the most dangerous, more dangerous, dangerous and the least dangerous. This is very important because these chemical substances are also harmed all plants. So these will prevent the growth of plants. If you sprayed it in a large amount, it would caused plants died. </a:t>
            </a:r>
            <a:endParaRPr lang="en-US" sz="2400" dirty="0">
              <a:effectLst/>
              <a:latin typeface="Bell MT" panose="02020503060305020303" pitchFamily="18" charset="0"/>
              <a:ea typeface="Times New Roman" panose="02020603050405020304" pitchFamily="18" charset="0"/>
              <a:cs typeface="Cordia New" panose="020B0304020202020204" pitchFamily="34" charset="-34"/>
            </a:endParaRPr>
          </a:p>
        </p:txBody>
      </p:sp>
      <p:sp>
        <p:nvSpPr>
          <p:cNvPr id="3" name="Content Placeholder 2"/>
          <p:cNvSpPr>
            <a:spLocks noGrp="1"/>
          </p:cNvSpPr>
          <p:nvPr>
            <p:ph idx="1"/>
          </p:nvPr>
        </p:nvSpPr>
        <p:spPr>
          <a:xfrm>
            <a:off x="2317363" y="2858530"/>
            <a:ext cx="9174421" cy="3361038"/>
          </a:xfrm>
        </p:spPr>
        <p:txBody>
          <a:bodyPr>
            <a:noAutofit/>
          </a:bodyPr>
          <a:lstStyle/>
          <a:p>
            <a:pPr>
              <a:lnSpc>
                <a:spcPct val="107000"/>
              </a:lnSpc>
              <a:spcAft>
                <a:spcPts val="800"/>
              </a:spcAft>
            </a:pPr>
            <a:r>
              <a:rPr lang="en-US" sz="2400" dirty="0" smtClean="0">
                <a:latin typeface="Bell MT" panose="02020503060305020303" pitchFamily="18" charset="0"/>
                <a:ea typeface="Times New Roman" panose="02020603050405020304" pitchFamily="18" charset="0"/>
                <a:cs typeface="Cordia New" panose="020B0304020202020204" pitchFamily="34" charset="-34"/>
              </a:rPr>
              <a:t>-</a:t>
            </a:r>
            <a:r>
              <a:rPr lang="en-US" sz="2400" dirty="0" err="1" smtClean="0">
                <a:latin typeface="Bell MT" panose="02020503060305020303" pitchFamily="18" charset="0"/>
                <a:ea typeface="Times New Roman" panose="02020603050405020304" pitchFamily="18" charset="0"/>
                <a:cs typeface="Cordia New" panose="020B0304020202020204" pitchFamily="34" charset="-34"/>
              </a:rPr>
              <a:t>Picco</a:t>
            </a:r>
            <a:r>
              <a:rPr lang="en-US" sz="2400" dirty="0" smtClean="0">
                <a:latin typeface="Bell MT" panose="02020503060305020303" pitchFamily="18" charset="0"/>
                <a:ea typeface="Times New Roman" panose="02020603050405020304" pitchFamily="18" charset="0"/>
                <a:cs typeface="Cordia New" panose="020B0304020202020204" pitchFamily="34" charset="-34"/>
              </a:rPr>
              <a:t> </a:t>
            </a:r>
            <a:r>
              <a:rPr lang="en-US" sz="2400" dirty="0">
                <a:latin typeface="Bell MT" panose="02020503060305020303" pitchFamily="18" charset="0"/>
                <a:ea typeface="Times New Roman" panose="02020603050405020304" pitchFamily="18" charset="0"/>
                <a:cs typeface="Cordia New" panose="020B0304020202020204" pitchFamily="34" charset="-34"/>
              </a:rPr>
              <a:t>was produced for this case. The main substance is fatty acid, which is non-toxic and produce from palm oil. With the special processing, the fat is able to mix completely into water. So </a:t>
            </a:r>
            <a:r>
              <a:rPr lang="en-US" sz="2400" dirty="0" err="1" smtClean="0">
                <a:latin typeface="Bell MT" panose="02020503060305020303" pitchFamily="18" charset="0"/>
                <a:ea typeface="Times New Roman" panose="02020603050405020304" pitchFamily="18" charset="0"/>
                <a:cs typeface="Cordia New" panose="020B0304020202020204" pitchFamily="34" charset="-34"/>
              </a:rPr>
              <a:t>Picco</a:t>
            </a:r>
            <a:r>
              <a:rPr lang="en-US" sz="2400" dirty="0" smtClean="0">
                <a:latin typeface="Bell MT" panose="02020503060305020303" pitchFamily="18" charset="0"/>
                <a:ea typeface="Times New Roman" panose="02020603050405020304" pitchFamily="18" charset="0"/>
                <a:cs typeface="Cordia New" panose="020B0304020202020204" pitchFamily="34" charset="-34"/>
              </a:rPr>
              <a:t> </a:t>
            </a:r>
            <a:r>
              <a:rPr lang="en-US" sz="2400" dirty="0">
                <a:latin typeface="Bell MT" panose="02020503060305020303" pitchFamily="18" charset="0"/>
                <a:ea typeface="Times New Roman" panose="02020603050405020304" pitchFamily="18" charset="0"/>
                <a:cs typeface="Cordia New" panose="020B0304020202020204" pitchFamily="34" charset="-34"/>
              </a:rPr>
              <a:t>is one of the choices for </a:t>
            </a:r>
            <a:r>
              <a:rPr lang="en-US" sz="2400" dirty="0" err="1">
                <a:latin typeface="Bell MT" panose="02020503060305020303" pitchFamily="18" charset="0"/>
                <a:ea typeface="Times New Roman" panose="02020603050405020304" pitchFamily="18" charset="0"/>
                <a:cs typeface="Cordia New" panose="020B0304020202020204" pitchFamily="34" charset="-34"/>
              </a:rPr>
              <a:t>agricuturists</a:t>
            </a:r>
            <a:r>
              <a:rPr lang="en-US" sz="2400" dirty="0">
                <a:latin typeface="Bell MT" panose="02020503060305020303" pitchFamily="18" charset="0"/>
                <a:ea typeface="Times New Roman" panose="02020603050405020304" pitchFamily="18" charset="0"/>
                <a:cs typeface="Cordia New" panose="020B0304020202020204" pitchFamily="34" charset="-34"/>
              </a:rPr>
              <a:t>. </a:t>
            </a:r>
          </a:p>
          <a:p>
            <a:pPr>
              <a:lnSpc>
                <a:spcPct val="107000"/>
              </a:lnSpc>
              <a:spcAft>
                <a:spcPts val="800"/>
              </a:spcAft>
            </a:pPr>
            <a:r>
              <a:rPr lang="en-US" sz="2400" dirty="0">
                <a:latin typeface="Bell MT" panose="02020503060305020303" pitchFamily="18" charset="0"/>
                <a:ea typeface="Times New Roman" panose="02020603050405020304" pitchFamily="18" charset="0"/>
                <a:cs typeface="Cordia New" panose="020B0304020202020204" pitchFamily="34" charset="-34"/>
              </a:rPr>
              <a:t>-Because of </a:t>
            </a:r>
            <a:r>
              <a:rPr lang="en-US" sz="2400" dirty="0" err="1" smtClean="0">
                <a:latin typeface="Bell MT" panose="02020503060305020303" pitchFamily="18" charset="0"/>
                <a:ea typeface="Times New Roman" panose="02020603050405020304" pitchFamily="18" charset="0"/>
                <a:cs typeface="Cordia New" panose="020B0304020202020204" pitchFamily="34" charset="-34"/>
              </a:rPr>
              <a:t>Picco</a:t>
            </a:r>
            <a:r>
              <a:rPr lang="en-US" sz="2400" dirty="0" smtClean="0">
                <a:latin typeface="Bell MT" panose="02020503060305020303" pitchFamily="18" charset="0"/>
                <a:ea typeface="Times New Roman" panose="02020603050405020304" pitchFamily="18" charset="0"/>
                <a:cs typeface="Cordia New" panose="020B0304020202020204" pitchFamily="34" charset="-34"/>
              </a:rPr>
              <a:t> </a:t>
            </a:r>
            <a:r>
              <a:rPr lang="en-US" sz="2400" dirty="0">
                <a:latin typeface="Bell MT" panose="02020503060305020303" pitchFamily="18" charset="0"/>
                <a:ea typeface="Times New Roman" panose="02020603050405020304" pitchFamily="18" charset="0"/>
                <a:cs typeface="Cordia New" panose="020B0304020202020204" pitchFamily="34" charset="-34"/>
              </a:rPr>
              <a:t>is non-toxic, the </a:t>
            </a:r>
            <a:r>
              <a:rPr lang="en-US" sz="2400" dirty="0" err="1">
                <a:latin typeface="Bell MT" panose="02020503060305020303" pitchFamily="18" charset="0"/>
                <a:ea typeface="Times New Roman" panose="02020603050405020304" pitchFamily="18" charset="0"/>
                <a:cs typeface="Cordia New" panose="020B0304020202020204" pitchFamily="34" charset="-34"/>
              </a:rPr>
              <a:t>agricuturists</a:t>
            </a:r>
            <a:r>
              <a:rPr lang="en-US" sz="2400" dirty="0">
                <a:latin typeface="Bell MT" panose="02020503060305020303" pitchFamily="18" charset="0"/>
                <a:ea typeface="Times New Roman" panose="02020603050405020304" pitchFamily="18" charset="0"/>
                <a:cs typeface="Cordia New" panose="020B0304020202020204" pitchFamily="34" charset="-34"/>
              </a:rPr>
              <a:t> are able to breathe, touch, or spray safely</a:t>
            </a:r>
            <a:r>
              <a:rPr lang="en-US" sz="2400" dirty="0" smtClean="0">
                <a:latin typeface="Bell MT" panose="02020503060305020303" pitchFamily="18" charset="0"/>
                <a:ea typeface="Times New Roman" panose="02020603050405020304" pitchFamily="18" charset="0"/>
                <a:cs typeface="Cordia New" panose="020B0304020202020204" pitchFamily="34" charset="-34"/>
              </a:rPr>
              <a:t>. This </a:t>
            </a:r>
            <a:r>
              <a:rPr lang="en-US" sz="2400" dirty="0">
                <a:latin typeface="Bell MT" panose="02020503060305020303" pitchFamily="18" charset="0"/>
                <a:ea typeface="Times New Roman" panose="02020603050405020304" pitchFamily="18" charset="0"/>
                <a:cs typeface="Cordia New" panose="020B0304020202020204" pitchFamily="34" charset="-34"/>
              </a:rPr>
              <a:t>is all safe for human and mammals.</a:t>
            </a:r>
          </a:p>
          <a:p>
            <a:endParaRPr lang="en-US" sz="2400" dirty="0">
              <a:latin typeface="Bell MT" panose="02020503060305020303" pitchFamily="18" charset="0"/>
            </a:endParaRPr>
          </a:p>
        </p:txBody>
      </p:sp>
    </p:spTree>
    <p:extLst>
      <p:ext uri="{BB962C8B-B14F-4D97-AF65-F5344CB8AC3E}">
        <p14:creationId xmlns:p14="http://schemas.microsoft.com/office/powerpoint/2010/main" val="6670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411" y="574788"/>
            <a:ext cx="9951308" cy="784560"/>
          </a:xfrm>
        </p:spPr>
        <p:txBody>
          <a:bodyPr>
            <a:noAutofit/>
          </a:bodyPr>
          <a:lstStyle/>
          <a:p>
            <a:pPr>
              <a:lnSpc>
                <a:spcPct val="107000"/>
              </a:lnSpc>
              <a:spcAft>
                <a:spcPts val="800"/>
              </a:spcAft>
            </a:pPr>
            <a:r>
              <a:rPr lang="en-US" sz="3200" dirty="0">
                <a:latin typeface="Bell MT" panose="02020503060305020303" pitchFamily="18" charset="0"/>
                <a:ea typeface="Times New Roman" panose="02020603050405020304" pitchFamily="18" charset="0"/>
                <a:cs typeface="Cordia New" panose="020B0304020202020204" pitchFamily="34" charset="-34"/>
              </a:rPr>
              <a:t>The main substance in </a:t>
            </a:r>
            <a:r>
              <a:rPr lang="en-US" sz="3200" dirty="0" err="1" smtClean="0">
                <a:latin typeface="Bell MT" panose="02020503060305020303" pitchFamily="18" charset="0"/>
                <a:ea typeface="Times New Roman" panose="02020603050405020304" pitchFamily="18" charset="0"/>
                <a:cs typeface="Cordia New" panose="020B0304020202020204" pitchFamily="34" charset="-34"/>
              </a:rPr>
              <a:t>Picco</a:t>
            </a:r>
            <a:r>
              <a:rPr lang="en-US" sz="3200" dirty="0" smtClean="0">
                <a:latin typeface="Bell MT" panose="02020503060305020303" pitchFamily="18" charset="0"/>
                <a:ea typeface="Times New Roman" panose="02020603050405020304" pitchFamily="18" charset="0"/>
                <a:cs typeface="Cordia New" panose="020B0304020202020204" pitchFamily="34" charset="-34"/>
              </a:rPr>
              <a:t> </a:t>
            </a:r>
            <a:r>
              <a:rPr lang="en-US" sz="3200" dirty="0">
                <a:latin typeface="Bell MT" panose="02020503060305020303" pitchFamily="18" charset="0"/>
                <a:ea typeface="Times New Roman" panose="02020603050405020304" pitchFamily="18" charset="0"/>
                <a:cs typeface="Cordia New" panose="020B0304020202020204" pitchFamily="34" charset="-34"/>
              </a:rPr>
              <a:t>is fatty acid </a:t>
            </a:r>
            <a:r>
              <a:rPr lang="en-US" sz="3200" dirty="0" err="1">
                <a:latin typeface="Bell MT" panose="02020503060305020303" pitchFamily="18" charset="0"/>
                <a:ea typeface="Times New Roman" panose="02020603050405020304" pitchFamily="18" charset="0"/>
                <a:cs typeface="Cordia New" panose="020B0304020202020204" pitchFamily="34" charset="-34"/>
              </a:rPr>
              <a:t>methylester</a:t>
            </a:r>
            <a:r>
              <a:rPr lang="en-US" sz="3200" dirty="0">
                <a:latin typeface="Bell MT" panose="02020503060305020303" pitchFamily="18" charset="0"/>
                <a:ea typeface="Times New Roman" panose="02020603050405020304" pitchFamily="18" charset="0"/>
                <a:cs typeface="Cordia New" panose="020B0304020202020204" pitchFamily="34" charset="-34"/>
              </a:rPr>
              <a:t>.</a:t>
            </a:r>
            <a:br>
              <a:rPr lang="en-US" sz="3200" dirty="0">
                <a:latin typeface="Bell MT" panose="02020503060305020303" pitchFamily="18" charset="0"/>
                <a:ea typeface="Times New Roman" panose="02020603050405020304" pitchFamily="18" charset="0"/>
                <a:cs typeface="Cordia New" panose="020B0304020202020204" pitchFamily="34" charset="-34"/>
              </a:rPr>
            </a:br>
            <a:endParaRPr lang="en-US" sz="3200" dirty="0">
              <a:latin typeface="Bell MT" panose="02020503060305020303" pitchFamily="18" charset="0"/>
            </a:endParaRPr>
          </a:p>
        </p:txBody>
      </p:sp>
      <p:sp>
        <p:nvSpPr>
          <p:cNvPr id="3" name="Content Placeholder 2"/>
          <p:cNvSpPr>
            <a:spLocks noGrp="1"/>
          </p:cNvSpPr>
          <p:nvPr>
            <p:ph idx="1"/>
          </p:nvPr>
        </p:nvSpPr>
        <p:spPr/>
        <p:txBody>
          <a:bodyPr/>
          <a:lstStyle/>
          <a:p>
            <a:r>
              <a:rPr lang="en-US" sz="2400" dirty="0"/>
              <a:t>Molecular Formula </a:t>
            </a:r>
            <a:r>
              <a:rPr lang="en-US" sz="2400" dirty="0" smtClean="0"/>
              <a:t>  CH3(CH2)nCOOCH3  </a:t>
            </a:r>
          </a:p>
          <a:p>
            <a:endParaRPr lang="en-US" dirty="0"/>
          </a:p>
        </p:txBody>
      </p:sp>
      <p:pic>
        <p:nvPicPr>
          <p:cNvPr id="1028" name="Picture 4" descr="Transesterification FAM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412" y="3227173"/>
            <a:ext cx="55530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54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260" y="220455"/>
            <a:ext cx="9253086" cy="864444"/>
          </a:xfrm>
        </p:spPr>
        <p:txBody>
          <a:bodyPr>
            <a:normAutofit/>
          </a:bodyPr>
          <a:lstStyle/>
          <a:p>
            <a:pPr>
              <a:lnSpc>
                <a:spcPct val="107000"/>
              </a:lnSpc>
              <a:spcAft>
                <a:spcPts val="800"/>
              </a:spcAft>
            </a:pPr>
            <a:r>
              <a:rPr lang="en-US" sz="3200" dirty="0">
                <a:latin typeface="Bell MT" panose="02020503060305020303" pitchFamily="18" charset="0"/>
                <a:ea typeface="Times New Roman" panose="02020603050405020304" pitchFamily="18" charset="0"/>
                <a:cs typeface="Cordia New" panose="020B0304020202020204" pitchFamily="34" charset="-34"/>
              </a:rPr>
              <a:t>Method of </a:t>
            </a:r>
            <a:r>
              <a:rPr lang="en-US" sz="3200" dirty="0" err="1" smtClean="0">
                <a:latin typeface="Bell MT" panose="02020503060305020303" pitchFamily="18" charset="0"/>
                <a:ea typeface="Times New Roman" panose="02020603050405020304" pitchFamily="18" charset="0"/>
                <a:cs typeface="Cordia New" panose="020B0304020202020204" pitchFamily="34" charset="-34"/>
              </a:rPr>
              <a:t>Picco</a:t>
            </a:r>
            <a:r>
              <a:rPr lang="en-US" sz="3200" dirty="0" smtClean="0">
                <a:latin typeface="Bell MT" panose="02020503060305020303" pitchFamily="18" charset="0"/>
                <a:ea typeface="Times New Roman" panose="02020603050405020304" pitchFamily="18" charset="0"/>
                <a:cs typeface="Cordia New" panose="020B0304020202020204" pitchFamily="34" charset="-34"/>
              </a:rPr>
              <a:t> </a:t>
            </a:r>
            <a:r>
              <a:rPr lang="en-US" sz="3200" dirty="0">
                <a:latin typeface="Bell MT" panose="02020503060305020303" pitchFamily="18" charset="0"/>
                <a:ea typeface="Times New Roman" panose="02020603050405020304" pitchFamily="18" charset="0"/>
                <a:cs typeface="Cordia New" panose="020B0304020202020204" pitchFamily="34" charset="-34"/>
              </a:rPr>
              <a:t>is stopping insects respiration.</a:t>
            </a:r>
            <a:endParaRPr lang="en-US" sz="2400" dirty="0">
              <a:effectLst/>
              <a:latin typeface="Bell MT" panose="02020503060305020303" pitchFamily="18" charset="0"/>
              <a:ea typeface="Times New Roman" panose="02020603050405020304" pitchFamily="18" charset="0"/>
              <a:cs typeface="Cordia New" panose="020B0304020202020204" pitchFamily="34" charset="-34"/>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784390" y="1340151"/>
            <a:ext cx="7620000" cy="3571875"/>
          </a:xfrm>
        </p:spPr>
      </p:pic>
      <p:sp>
        <p:nvSpPr>
          <p:cNvPr id="6" name="Title 1"/>
          <p:cNvSpPr txBox="1">
            <a:spLocks/>
          </p:cNvSpPr>
          <p:nvPr/>
        </p:nvSpPr>
        <p:spPr>
          <a:xfrm>
            <a:off x="1938016" y="5167277"/>
            <a:ext cx="10039800" cy="8957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latin typeface="Bell MT" panose="02020503060305020303" pitchFamily="18" charset="0"/>
              </a:rPr>
              <a:t>Trachea </a:t>
            </a:r>
            <a:r>
              <a:rPr lang="en-US" sz="1600" dirty="0" smtClean="0">
                <a:latin typeface="Bell MT" panose="02020503060305020303" pitchFamily="18" charset="0"/>
              </a:rPr>
              <a:t> is   1</a:t>
            </a:r>
            <a:r>
              <a:rPr lang="en-US" sz="1600" dirty="0">
                <a:latin typeface="Bell MT" panose="02020503060305020303" pitchFamily="18" charset="0"/>
              </a:rPr>
              <a:t>) Air sac : </a:t>
            </a:r>
            <a:r>
              <a:rPr lang="en-US" sz="1600" dirty="0" err="1">
                <a:latin typeface="Bell MT" panose="02020503060305020303" pitchFamily="18" charset="0"/>
              </a:rPr>
              <a:t>respirate</a:t>
            </a:r>
            <a:r>
              <a:rPr lang="en-US" sz="1600" dirty="0">
                <a:latin typeface="Bell MT" panose="02020503060305020303" pitchFamily="18" charset="0"/>
              </a:rPr>
              <a:t> organs for insects and some of arthropods, which is next to the </a:t>
            </a:r>
            <a:r>
              <a:rPr lang="en-US" sz="1600" dirty="0" err="1">
                <a:latin typeface="Bell MT" panose="02020503060305020303" pitchFamily="18" charset="0"/>
              </a:rPr>
              <a:t>respirate</a:t>
            </a:r>
            <a:r>
              <a:rPr lang="en-US" sz="1600" dirty="0">
                <a:latin typeface="Bell MT" panose="02020503060305020303" pitchFamily="18" charset="0"/>
              </a:rPr>
              <a:t> pipe, spreading all body for transferring.</a:t>
            </a:r>
          </a:p>
          <a:p>
            <a:r>
              <a:rPr lang="en-US" sz="1600" dirty="0">
                <a:latin typeface="Bell MT" panose="02020503060305020303" pitchFamily="18" charset="0"/>
              </a:rPr>
              <a:t>                     2) </a:t>
            </a:r>
            <a:r>
              <a:rPr lang="en-US" sz="1600" dirty="0" err="1">
                <a:latin typeface="Bell MT" panose="02020503060305020303" pitchFamily="18" charset="0"/>
              </a:rPr>
              <a:t>Spiracled</a:t>
            </a:r>
            <a:r>
              <a:rPr lang="en-US" sz="1600" dirty="0">
                <a:latin typeface="Bell MT" panose="02020503060305020303" pitchFamily="18" charset="0"/>
              </a:rPr>
              <a:t> : the pipe is inside the neck of vertebrates, which gas flow to the lungs for inhale and exhale.</a:t>
            </a:r>
          </a:p>
        </p:txBody>
      </p:sp>
      <p:sp>
        <p:nvSpPr>
          <p:cNvPr id="7" name="Title 1"/>
          <p:cNvSpPr txBox="1">
            <a:spLocks/>
          </p:cNvSpPr>
          <p:nvPr/>
        </p:nvSpPr>
        <p:spPr>
          <a:xfrm>
            <a:off x="1938015" y="6215264"/>
            <a:ext cx="2996449" cy="4573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700" dirty="0" smtClean="0">
                <a:latin typeface="Bell MT" panose="02020503060305020303" pitchFamily="18" charset="0"/>
              </a:rPr>
              <a:t>*** </a:t>
            </a:r>
            <a:r>
              <a:rPr lang="en-US" sz="1700" dirty="0" err="1" smtClean="0">
                <a:latin typeface="Bell MT" panose="02020503060305020303" pitchFamily="18" charset="0"/>
              </a:rPr>
              <a:t>Tracheole</a:t>
            </a:r>
            <a:r>
              <a:rPr lang="en-US" sz="1700" b="1" dirty="0">
                <a:latin typeface="Bell MT" panose="02020503060305020303" pitchFamily="18" charset="0"/>
              </a:rPr>
              <a:t> </a:t>
            </a:r>
            <a:r>
              <a:rPr lang="en-US" sz="1700" dirty="0" smtClean="0">
                <a:latin typeface="Bell MT" panose="02020503060305020303" pitchFamily="18" charset="0"/>
              </a:rPr>
              <a:t>is small tube.</a:t>
            </a:r>
            <a:endParaRPr lang="en-US" sz="1700" dirty="0">
              <a:latin typeface="Bell MT" panose="02020503060305020303" pitchFamily="18" charset="0"/>
            </a:endParaRPr>
          </a:p>
        </p:txBody>
      </p:sp>
    </p:spTree>
    <p:extLst>
      <p:ext uri="{BB962C8B-B14F-4D97-AF65-F5344CB8AC3E}">
        <p14:creationId xmlns:p14="http://schemas.microsoft.com/office/powerpoint/2010/main" val="313636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ผลการค้นหารูปภาพสำหรับ Tube of ins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612" y="369974"/>
            <a:ext cx="4419109" cy="23073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ผลการค้นหารูปภาพสำหรับ insect brea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580" y="187314"/>
            <a:ext cx="3869164" cy="29018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257168" y="3194315"/>
            <a:ext cx="9778313" cy="487998"/>
          </a:xfrm>
        </p:spPr>
        <p:txBody>
          <a:bodyPr>
            <a:noAutofit/>
          </a:bodyPr>
          <a:lstStyle/>
          <a:p>
            <a:pPr>
              <a:lnSpc>
                <a:spcPct val="107000"/>
              </a:lnSpc>
              <a:spcAft>
                <a:spcPts val="800"/>
              </a:spcAft>
            </a:pPr>
            <a:r>
              <a:rPr lang="en-US" sz="1900" dirty="0">
                <a:latin typeface="Bell MT" panose="02020503060305020303" pitchFamily="18" charset="0"/>
                <a:ea typeface="Times New Roman" panose="02020603050405020304" pitchFamily="18" charset="0"/>
                <a:cs typeface="Cordia New" panose="020B0304020202020204" pitchFamily="34" charset="-34"/>
              </a:rPr>
              <a:t>Spiracle is pipe or way which is an open-air of the trachea for insects and arthropods breathing .</a:t>
            </a:r>
            <a:endParaRPr lang="en-US" sz="1900" dirty="0">
              <a:effectLst/>
              <a:latin typeface="Bell MT" panose="02020503060305020303" pitchFamily="18" charset="0"/>
              <a:ea typeface="Times New Roman" panose="02020603050405020304" pitchFamily="18" charset="0"/>
              <a:cs typeface="Cordia New" panose="020B0304020202020204" pitchFamily="34" charset="-34"/>
            </a:endParaRPr>
          </a:p>
        </p:txBody>
      </p:sp>
      <p:pic>
        <p:nvPicPr>
          <p:cNvPr id="3078" name="Picture 6" descr="ผลการค้นหารูปภาพสำหรับ insect breat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511" y="3787439"/>
            <a:ext cx="5108402" cy="286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6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6450" y="2273641"/>
            <a:ext cx="9248561" cy="4226011"/>
          </a:xfrm>
        </p:spPr>
        <p:txBody>
          <a:bodyPr>
            <a:noAutofit/>
          </a:bodyPr>
          <a:lstStyle/>
          <a:p>
            <a:pPr>
              <a:lnSpc>
                <a:spcPct val="107000"/>
              </a:lnSpc>
              <a:spcAft>
                <a:spcPts val="800"/>
              </a:spcAft>
            </a:pPr>
            <a:r>
              <a:rPr lang="en-US" sz="1400" dirty="0">
                <a:latin typeface="Bell MT" panose="02020503060305020303" pitchFamily="18" charset="0"/>
                <a:ea typeface="Times New Roman" panose="02020603050405020304" pitchFamily="18" charset="0"/>
                <a:cs typeface="Cordia New" panose="020B0304020202020204" pitchFamily="34" charset="-34"/>
              </a:rPr>
              <a:t>Trachea</a:t>
            </a:r>
          </a:p>
          <a:p>
            <a:pPr>
              <a:lnSpc>
                <a:spcPct val="107000"/>
              </a:lnSpc>
              <a:spcAft>
                <a:spcPts val="800"/>
              </a:spcAft>
            </a:pPr>
            <a:r>
              <a:rPr lang="en-US" sz="1400" dirty="0">
                <a:latin typeface="Bell MT" panose="02020503060305020303" pitchFamily="18" charset="0"/>
                <a:ea typeface="Times New Roman" panose="02020603050405020304" pitchFamily="18" charset="0"/>
                <a:cs typeface="Cordia New" panose="020B0304020202020204" pitchFamily="34" charset="-34"/>
              </a:rPr>
              <a:t>-Higher phylum such as arthropods, we can use insects such as crickets, grasshoppers or </a:t>
            </a:r>
            <a:r>
              <a:rPr lang="en-US" sz="1400" dirty="0" err="1">
                <a:latin typeface="Bell MT" panose="02020503060305020303" pitchFamily="18" charset="0"/>
                <a:ea typeface="Times New Roman" panose="02020603050405020304" pitchFamily="18" charset="0"/>
                <a:cs typeface="Cordia New" panose="020B0304020202020204" pitchFamily="34" charset="-34"/>
              </a:rPr>
              <a:t>cockroches</a:t>
            </a:r>
            <a:r>
              <a:rPr lang="en-US" sz="1400" dirty="0">
                <a:latin typeface="Bell MT" panose="02020503060305020303" pitchFamily="18" charset="0"/>
                <a:ea typeface="Times New Roman" panose="02020603050405020304" pitchFamily="18" charset="0"/>
                <a:cs typeface="Cordia New" panose="020B0304020202020204" pitchFamily="34" charset="-34"/>
              </a:rPr>
              <a:t> as example for experiments. The stomach area, we can see small holes, which is call spiracle. Actually, there are 10 spiracles. 2 for chest and 8 for stomach. After spiracle ,deeper inside, there is trachea, which is cleared and small. It is flexible as spring when the air flows through the </a:t>
            </a:r>
            <a:r>
              <a:rPr lang="en-US" sz="1400" dirty="0" err="1">
                <a:latin typeface="Bell MT" panose="02020503060305020303" pitchFamily="18" charset="0"/>
                <a:ea typeface="Times New Roman" panose="02020603050405020304" pitchFamily="18" charset="0"/>
                <a:cs typeface="Cordia New" panose="020B0304020202020204" pitchFamily="34" charset="-34"/>
              </a:rPr>
              <a:t>tracheole</a:t>
            </a:r>
            <a:r>
              <a:rPr lang="en-US" sz="1400" dirty="0">
                <a:latin typeface="Bell MT" panose="02020503060305020303" pitchFamily="18" charset="0"/>
                <a:ea typeface="Times New Roman" panose="02020603050405020304" pitchFamily="18" charset="0"/>
                <a:cs typeface="Cordia New" panose="020B0304020202020204" pitchFamily="34" charset="-34"/>
              </a:rPr>
              <a:t>. Until the smallest and thin pipe which touches the body cells. The end of the pipe covered with liquid. The oxygen from trachea would melted into liquid and </a:t>
            </a:r>
            <a:r>
              <a:rPr lang="en-US" sz="1400" dirty="0" err="1">
                <a:latin typeface="Bell MT" panose="02020503060305020303" pitchFamily="18" charset="0"/>
                <a:ea typeface="Times New Roman" panose="02020603050405020304" pitchFamily="18" charset="0"/>
                <a:cs typeface="Cordia New" panose="020B0304020202020204" pitchFamily="34" charset="-34"/>
              </a:rPr>
              <a:t>spreaded</a:t>
            </a:r>
            <a:r>
              <a:rPr lang="en-US" sz="1400" dirty="0">
                <a:latin typeface="Bell MT" panose="02020503060305020303" pitchFamily="18" charset="0"/>
                <a:ea typeface="Times New Roman" panose="02020603050405020304" pitchFamily="18" charset="0"/>
                <a:cs typeface="Cordia New" panose="020B0304020202020204" pitchFamily="34" charset="-34"/>
              </a:rPr>
              <a:t> to nearest cells. </a:t>
            </a:r>
          </a:p>
          <a:p>
            <a:pPr>
              <a:lnSpc>
                <a:spcPct val="107000"/>
              </a:lnSpc>
              <a:spcAft>
                <a:spcPts val="800"/>
              </a:spcAft>
            </a:pPr>
            <a:r>
              <a:rPr lang="en-US" sz="1400" dirty="0">
                <a:latin typeface="Bell MT" panose="02020503060305020303" pitchFamily="18" charset="0"/>
                <a:ea typeface="Times New Roman" panose="02020603050405020304" pitchFamily="18" charset="0"/>
                <a:cs typeface="Cordia New" panose="020B0304020202020204" pitchFamily="34" charset="-34"/>
              </a:rPr>
              <a:t>-Because of the transportation system for insect is the closed-system, there is substance which is called </a:t>
            </a:r>
            <a:r>
              <a:rPr lang="en-US" sz="1400" dirty="0" err="1">
                <a:latin typeface="Bell MT" panose="02020503060305020303" pitchFamily="18" charset="0"/>
                <a:ea typeface="Times New Roman" panose="02020603050405020304" pitchFamily="18" charset="0"/>
                <a:cs typeface="Cordia New" panose="020B0304020202020204" pitchFamily="34" charset="-34"/>
              </a:rPr>
              <a:t>hemocyanin</a:t>
            </a:r>
            <a:r>
              <a:rPr lang="en-US" sz="1400" dirty="0">
                <a:latin typeface="Bell MT" panose="02020503060305020303" pitchFamily="18" charset="0"/>
                <a:ea typeface="Times New Roman" panose="02020603050405020304" pitchFamily="18" charset="0"/>
                <a:cs typeface="Cordia New" panose="020B0304020202020204" pitchFamily="34" charset="-34"/>
              </a:rPr>
              <a:t>, is able to absorb the oxygen. The blood circulation is almost do not need to transport oxygen to the cells because of  trachea system is able to transport to issues and also insects movement causes of trachea is flexibly. So this helps the air transport well into system. </a:t>
            </a:r>
          </a:p>
          <a:p>
            <a:pPr>
              <a:lnSpc>
                <a:spcPct val="107000"/>
              </a:lnSpc>
              <a:spcAft>
                <a:spcPts val="800"/>
              </a:spcAft>
            </a:pPr>
            <a:r>
              <a:rPr lang="en-US" sz="1400" dirty="0">
                <a:latin typeface="Bell MT" panose="02020503060305020303" pitchFamily="18" charset="0"/>
                <a:ea typeface="Times New Roman" panose="02020603050405020304" pitchFamily="18" charset="0"/>
                <a:cs typeface="Cordia New" panose="020B0304020202020204" pitchFamily="34" charset="-34"/>
              </a:rPr>
              <a:t>-The trachea walls are strong, contains cuticle, so it is able to be in shape. </a:t>
            </a:r>
          </a:p>
          <a:p>
            <a:pPr>
              <a:lnSpc>
                <a:spcPct val="107000"/>
              </a:lnSpc>
              <a:spcAft>
                <a:spcPts val="800"/>
              </a:spcAft>
            </a:pPr>
            <a:r>
              <a:rPr lang="en-US" sz="1400" dirty="0">
                <a:latin typeface="Bell MT" panose="02020503060305020303" pitchFamily="18" charset="0"/>
                <a:ea typeface="Times New Roman" panose="02020603050405020304" pitchFamily="18" charset="0"/>
                <a:cs typeface="Cordia New" panose="020B0304020202020204" pitchFamily="34" charset="-34"/>
              </a:rPr>
              <a:t>-Some of insects contained big air sacs to keep the air transport well. For example ,grasshopper is able to extend and shorten the stomach muscle to get the air both inhale and exhale. In case of bigger insects ,there is not enough air pressure to transfer the gas to the end of </a:t>
            </a:r>
            <a:r>
              <a:rPr lang="en-US" sz="1400" dirty="0" err="1">
                <a:latin typeface="Bell MT" panose="02020503060305020303" pitchFamily="18" charset="0"/>
                <a:ea typeface="Times New Roman" panose="02020603050405020304" pitchFamily="18" charset="0"/>
                <a:cs typeface="Cordia New" panose="020B0304020202020204" pitchFamily="34" charset="-34"/>
              </a:rPr>
              <a:t>tracheole</a:t>
            </a:r>
            <a:r>
              <a:rPr lang="en-US" sz="1400" dirty="0">
                <a:latin typeface="Bell MT" panose="02020503060305020303" pitchFamily="18" charset="0"/>
                <a:ea typeface="Times New Roman" panose="02020603050405020304" pitchFamily="18" charset="0"/>
                <a:cs typeface="Cordia New" panose="020B0304020202020204" pitchFamily="34" charset="-34"/>
              </a:rPr>
              <a:t>, which is limited insects size. </a:t>
            </a:r>
            <a:endParaRPr lang="en-US" sz="1400" dirty="0">
              <a:effectLst/>
              <a:latin typeface="Bell MT" panose="02020503060305020303" pitchFamily="18" charset="0"/>
              <a:ea typeface="Times New Roman" panose="02020603050405020304" pitchFamily="18" charset="0"/>
              <a:cs typeface="Cordia New" panose="020B0304020202020204" pitchFamily="34" charset="-34"/>
            </a:endParaRPr>
          </a:p>
        </p:txBody>
      </p:sp>
      <p:pic>
        <p:nvPicPr>
          <p:cNvPr id="4099" name="Picture 3" descr="ผลการค้นหารูปภาพสำหรับ insect brea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223" y="269789"/>
            <a:ext cx="497205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0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833" y="213877"/>
            <a:ext cx="9113043" cy="1280890"/>
          </a:xfrm>
        </p:spPr>
        <p:txBody>
          <a:bodyPr>
            <a:normAutofit/>
          </a:bodyPr>
          <a:lstStyle/>
          <a:p>
            <a:pPr>
              <a:lnSpc>
                <a:spcPct val="107000"/>
              </a:lnSpc>
              <a:spcAft>
                <a:spcPts val="800"/>
              </a:spcAft>
            </a:pPr>
            <a:r>
              <a:rPr lang="en-US" sz="2400" dirty="0">
                <a:latin typeface="Bell MT" panose="02020503060305020303" pitchFamily="18" charset="0"/>
                <a:ea typeface="Times New Roman" panose="02020603050405020304" pitchFamily="18" charset="0"/>
                <a:cs typeface="Cordia New" panose="020B0304020202020204" pitchFamily="34" charset="-34"/>
              </a:rPr>
              <a:t>This makes </a:t>
            </a:r>
            <a:r>
              <a:rPr lang="en-US" sz="2400" dirty="0" err="1" smtClean="0">
                <a:latin typeface="Bell MT" panose="02020503060305020303" pitchFamily="18" charset="0"/>
                <a:ea typeface="Times New Roman" panose="02020603050405020304" pitchFamily="18" charset="0"/>
                <a:cs typeface="Cordia New" panose="020B0304020202020204" pitchFamily="34" charset="-34"/>
              </a:rPr>
              <a:t>Picco</a:t>
            </a:r>
            <a:r>
              <a:rPr lang="en-US" sz="2400" dirty="0" smtClean="0">
                <a:latin typeface="Bell MT" panose="02020503060305020303" pitchFamily="18" charset="0"/>
                <a:ea typeface="Times New Roman" panose="02020603050405020304" pitchFamily="18" charset="0"/>
                <a:cs typeface="Cordia New" panose="020B0304020202020204" pitchFamily="34" charset="-34"/>
              </a:rPr>
              <a:t> </a:t>
            </a:r>
            <a:r>
              <a:rPr lang="en-US" sz="2400" dirty="0">
                <a:latin typeface="Bell MT" panose="02020503060305020303" pitchFamily="18" charset="0"/>
                <a:ea typeface="Times New Roman" panose="02020603050405020304" pitchFamily="18" charset="0"/>
                <a:cs typeface="Cordia New" panose="020B0304020202020204" pitchFamily="34" charset="-34"/>
              </a:rPr>
              <a:t>able to killed many types of insects widely such as plant loses and worms. Also able to killed many of growing system. For example, eggs, caterpillar and some of metamorphosis. </a:t>
            </a:r>
            <a:endParaRPr lang="en-US" sz="2400" dirty="0">
              <a:effectLst/>
              <a:latin typeface="Bell MT" panose="02020503060305020303" pitchFamily="18" charset="0"/>
              <a:ea typeface="Times New Roman" panose="02020603050405020304" pitchFamily="18" charset="0"/>
              <a:cs typeface="Cordia New" panose="020B0304020202020204" pitchFamily="34" charset="-34"/>
            </a:endParaRPr>
          </a:p>
        </p:txBody>
      </p:sp>
      <p:pic>
        <p:nvPicPr>
          <p:cNvPr id="5124" name="Picture 4" descr="ผลการค้นหารูปภาพสำหรับ aphid brea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833" y="1791128"/>
            <a:ext cx="3555183" cy="186647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รูปภาพที่เกี่ยวข้อ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196" y="1559009"/>
            <a:ext cx="2700747" cy="181850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ผลการค้นหารูปภาพสำหรับ aphid breat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3515" y="3985574"/>
            <a:ext cx="2484387" cy="186329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ผลการค้นหารูปภาพสำหรับ เพลี้ยแป้ง"/>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481" y="1798798"/>
            <a:ext cx="238125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ผลการค้นหารูปภาพสำหรับ เพลี้ยแป้ง"/>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2619" y="5006242"/>
            <a:ext cx="2752725" cy="165735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ผลการค้นหารูปภาพสำหรับ หนอนเจาะมะม่วง"/>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2122" y="3403127"/>
            <a:ext cx="2173832" cy="1446587"/>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รูปภาพที่เกี่ยวข้อง"/>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4652" y="3985574"/>
            <a:ext cx="3949796" cy="263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47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42876"/>
            <a:ext cx="6921778" cy="809275"/>
          </a:xfrm>
        </p:spPr>
        <p:txBody>
          <a:bodyPr>
            <a:normAutofit fontScale="90000"/>
          </a:bodyPr>
          <a:lstStyle/>
          <a:p>
            <a:pPr>
              <a:lnSpc>
                <a:spcPct val="107000"/>
              </a:lnSpc>
              <a:spcAft>
                <a:spcPts val="800"/>
              </a:spcAft>
            </a:pPr>
            <a:r>
              <a:rPr lang="en-US" sz="4800" dirty="0">
                <a:latin typeface="Calibri" panose="020F0502020204030204" pitchFamily="34" charset="0"/>
                <a:ea typeface="Times New Roman" panose="02020603050405020304" pitchFamily="18" charset="0"/>
                <a:cs typeface="Cordia New" panose="020B0304020202020204" pitchFamily="34" charset="-34"/>
              </a:rPr>
              <a:t>Amount for using </a:t>
            </a:r>
            <a:r>
              <a:rPr lang="en-US" sz="4800" dirty="0" err="1" smtClean="0">
                <a:latin typeface="Calibri" panose="020F0502020204030204" pitchFamily="34" charset="0"/>
                <a:ea typeface="Times New Roman" panose="02020603050405020304" pitchFamily="18" charset="0"/>
                <a:cs typeface="Cordia New" panose="020B0304020202020204" pitchFamily="34" charset="-34"/>
              </a:rPr>
              <a:t>Picco</a:t>
            </a:r>
            <a:endParaRPr lang="en-US" sz="4800" dirty="0">
              <a:effectLst/>
              <a:latin typeface="Calibri" panose="020F0502020204030204" pitchFamily="34" charset="0"/>
              <a:ea typeface="Times New Roman" panose="02020603050405020304" pitchFamily="18" charset="0"/>
              <a:cs typeface="Cordia New" panose="020B0304020202020204" pitchFamily="34" charset="-34"/>
            </a:endParaRPr>
          </a:p>
        </p:txBody>
      </p:sp>
      <p:sp>
        <p:nvSpPr>
          <p:cNvPr id="3" name="Content Placeholder 2"/>
          <p:cNvSpPr>
            <a:spLocks noGrp="1"/>
          </p:cNvSpPr>
          <p:nvPr>
            <p:ph idx="1"/>
          </p:nvPr>
        </p:nvSpPr>
        <p:spPr>
          <a:xfrm>
            <a:off x="2469359" y="1878227"/>
            <a:ext cx="8915400" cy="3777622"/>
          </a:xfrm>
        </p:spPr>
        <p:txBody>
          <a:bodyPr>
            <a:noAutofit/>
          </a:bodyPr>
          <a:lstStyle/>
          <a:p>
            <a:pPr>
              <a:lnSpc>
                <a:spcPct val="107000"/>
              </a:lnSpc>
              <a:spcAft>
                <a:spcPts val="800"/>
              </a:spcAft>
            </a:pPr>
            <a:r>
              <a:rPr lang="en-US" sz="2400" dirty="0" smtClean="0">
                <a:latin typeface="Bell MT" panose="02020503060305020303" pitchFamily="18" charset="0"/>
                <a:ea typeface="Times New Roman" panose="02020603050405020304" pitchFamily="18" charset="0"/>
                <a:cs typeface="Cordia New" panose="020B0304020202020204" pitchFamily="34" charset="-34"/>
              </a:rPr>
              <a:t>Prevention </a:t>
            </a:r>
            <a:r>
              <a:rPr lang="en-US" sz="2400" dirty="0">
                <a:latin typeface="Bell MT" panose="02020503060305020303" pitchFamily="18" charset="0"/>
                <a:ea typeface="Times New Roman" panose="02020603050405020304" pitchFamily="18" charset="0"/>
                <a:cs typeface="Cordia New" panose="020B0304020202020204" pitchFamily="34" charset="-34"/>
              </a:rPr>
              <a:t>Period : Mixing </a:t>
            </a:r>
            <a:r>
              <a:rPr lang="en-US" sz="2400" dirty="0" err="1" smtClean="0">
                <a:latin typeface="Bell MT" panose="02020503060305020303" pitchFamily="18" charset="0"/>
                <a:ea typeface="Times New Roman" panose="02020603050405020304" pitchFamily="18" charset="0"/>
                <a:cs typeface="Cordia New" panose="020B0304020202020204" pitchFamily="34" charset="-34"/>
              </a:rPr>
              <a:t>Picco</a:t>
            </a:r>
            <a:r>
              <a:rPr lang="en-US" sz="2400" dirty="0" smtClean="0">
                <a:latin typeface="Bell MT" panose="02020503060305020303" pitchFamily="18" charset="0"/>
                <a:ea typeface="Times New Roman" panose="02020603050405020304" pitchFamily="18" charset="0"/>
                <a:cs typeface="Cordia New" panose="020B0304020202020204" pitchFamily="34" charset="-34"/>
              </a:rPr>
              <a:t> 150  cc </a:t>
            </a:r>
            <a:r>
              <a:rPr lang="en-US" sz="2400" dirty="0" smtClean="0">
                <a:latin typeface="Bell MT" panose="02020503060305020303" pitchFamily="18" charset="0"/>
              </a:rPr>
              <a:t>Soluble </a:t>
            </a:r>
            <a:r>
              <a:rPr lang="en-US" sz="2400" dirty="0">
                <a:latin typeface="Bell MT" panose="02020503060305020303" pitchFamily="18" charset="0"/>
              </a:rPr>
              <a:t>in water 100 L / 1 </a:t>
            </a:r>
            <a:r>
              <a:rPr lang="en-US" sz="2400" dirty="0" smtClean="0">
                <a:latin typeface="Bell MT" panose="02020503060305020303" pitchFamily="18" charset="0"/>
              </a:rPr>
              <a:t>Acre</a:t>
            </a:r>
          </a:p>
          <a:p>
            <a:pPr>
              <a:lnSpc>
                <a:spcPct val="107000"/>
              </a:lnSpc>
              <a:spcAft>
                <a:spcPts val="800"/>
              </a:spcAft>
            </a:pPr>
            <a:r>
              <a:rPr lang="en-US" sz="2400" dirty="0" smtClean="0">
                <a:latin typeface="Bell MT" panose="02020503060305020303" pitchFamily="18" charset="0"/>
                <a:ea typeface="Times New Roman" panose="02020603050405020304" pitchFamily="18" charset="0"/>
                <a:cs typeface="Cordia New" panose="020B0304020202020204" pitchFamily="34" charset="-34"/>
              </a:rPr>
              <a:t>Infection </a:t>
            </a:r>
            <a:r>
              <a:rPr lang="en-US" sz="2400" dirty="0">
                <a:latin typeface="Bell MT" panose="02020503060305020303" pitchFamily="18" charset="0"/>
                <a:ea typeface="Times New Roman" panose="02020603050405020304" pitchFamily="18" charset="0"/>
                <a:cs typeface="Cordia New" panose="020B0304020202020204" pitchFamily="34" charset="-34"/>
              </a:rPr>
              <a:t>Period : Mixing </a:t>
            </a:r>
            <a:r>
              <a:rPr lang="en-US" sz="2400" dirty="0" err="1" smtClean="0">
                <a:latin typeface="Bell MT" panose="02020503060305020303" pitchFamily="18" charset="0"/>
                <a:ea typeface="Times New Roman" panose="02020603050405020304" pitchFamily="18" charset="0"/>
                <a:cs typeface="Cordia New" panose="020B0304020202020204" pitchFamily="34" charset="-34"/>
              </a:rPr>
              <a:t>Picco</a:t>
            </a:r>
            <a:r>
              <a:rPr lang="en-US" sz="2400" dirty="0" smtClean="0">
                <a:latin typeface="Bell MT" panose="02020503060305020303" pitchFamily="18" charset="0"/>
                <a:ea typeface="Times New Roman" panose="02020603050405020304" pitchFamily="18" charset="0"/>
                <a:cs typeface="Cordia New" panose="020B0304020202020204" pitchFamily="34" charset="-34"/>
              </a:rPr>
              <a:t> 250 cc </a:t>
            </a:r>
            <a:r>
              <a:rPr lang="en-US" sz="2400" dirty="0" smtClean="0">
                <a:latin typeface="Bell MT" panose="02020503060305020303" pitchFamily="18" charset="0"/>
              </a:rPr>
              <a:t>Soluble </a:t>
            </a:r>
            <a:r>
              <a:rPr lang="en-US" sz="2400" dirty="0">
                <a:latin typeface="Bell MT" panose="02020503060305020303" pitchFamily="18" charset="0"/>
              </a:rPr>
              <a:t>in water 100 L / </a:t>
            </a:r>
            <a:r>
              <a:rPr lang="en-US" sz="2400" dirty="0" smtClean="0">
                <a:latin typeface="Bell MT" panose="02020503060305020303" pitchFamily="18" charset="0"/>
              </a:rPr>
              <a:t>    1 </a:t>
            </a:r>
            <a:r>
              <a:rPr lang="en-US" sz="2400" dirty="0">
                <a:latin typeface="Bell MT" panose="02020503060305020303" pitchFamily="18" charset="0"/>
              </a:rPr>
              <a:t>Acre</a:t>
            </a:r>
          </a:p>
          <a:p>
            <a:pPr>
              <a:lnSpc>
                <a:spcPct val="107000"/>
              </a:lnSpc>
              <a:spcAft>
                <a:spcPts val="800"/>
              </a:spcAft>
            </a:pPr>
            <a:r>
              <a:rPr lang="en-US" sz="2400" dirty="0" smtClean="0">
                <a:latin typeface="Bell MT" panose="02020503060305020303" pitchFamily="18" charset="0"/>
                <a:ea typeface="Times New Roman" panose="02020603050405020304" pitchFamily="18" charset="0"/>
                <a:cs typeface="Cordia New" panose="020B0304020202020204" pitchFamily="34" charset="-34"/>
              </a:rPr>
              <a:t>Spreading </a:t>
            </a:r>
            <a:r>
              <a:rPr lang="en-US" sz="2400" dirty="0">
                <a:latin typeface="Bell MT" panose="02020503060305020303" pitchFamily="18" charset="0"/>
                <a:ea typeface="Times New Roman" panose="02020603050405020304" pitchFamily="18" charset="0"/>
                <a:cs typeface="Cordia New" panose="020B0304020202020204" pitchFamily="34" charset="-34"/>
              </a:rPr>
              <a:t>Period : Mixing </a:t>
            </a:r>
            <a:r>
              <a:rPr lang="en-US" sz="2400" dirty="0" err="1">
                <a:latin typeface="Bell MT" panose="02020503060305020303" pitchFamily="18" charset="0"/>
                <a:ea typeface="Times New Roman" panose="02020603050405020304" pitchFamily="18" charset="0"/>
                <a:cs typeface="Cordia New" panose="020B0304020202020204" pitchFamily="34" charset="-34"/>
              </a:rPr>
              <a:t>Pesti</a:t>
            </a:r>
            <a:r>
              <a:rPr lang="en-US" sz="2400" dirty="0">
                <a:latin typeface="Bell MT" panose="02020503060305020303" pitchFamily="18" charset="0"/>
                <a:ea typeface="Times New Roman" panose="02020603050405020304" pitchFamily="18" charset="0"/>
                <a:cs typeface="Cordia New" panose="020B0304020202020204" pitchFamily="34" charset="-34"/>
              </a:rPr>
              <a:t>-Max </a:t>
            </a:r>
            <a:r>
              <a:rPr lang="en-US" sz="2400" dirty="0" smtClean="0">
                <a:latin typeface="Bell MT" panose="02020503060305020303" pitchFamily="18" charset="0"/>
                <a:ea typeface="Times New Roman" panose="02020603050405020304" pitchFamily="18" charset="0"/>
                <a:cs typeface="Cordia New" panose="020B0304020202020204" pitchFamily="34" charset="-34"/>
              </a:rPr>
              <a:t>350 cc </a:t>
            </a:r>
            <a:r>
              <a:rPr lang="en-US" sz="2400" dirty="0">
                <a:latin typeface="Bell MT" panose="02020503060305020303" pitchFamily="18" charset="0"/>
              </a:rPr>
              <a:t>Soluble in water 100 L / 1 Acre</a:t>
            </a:r>
          </a:p>
          <a:p>
            <a:pPr marL="0" indent="0">
              <a:lnSpc>
                <a:spcPct val="107000"/>
              </a:lnSpc>
              <a:spcAft>
                <a:spcPts val="800"/>
              </a:spcAft>
              <a:buNone/>
            </a:pPr>
            <a:endParaRPr lang="en-US" sz="2400" dirty="0" smtClean="0">
              <a:latin typeface="Bell MT" panose="02020503060305020303" pitchFamily="18" charset="0"/>
              <a:ea typeface="Times New Roman" panose="02020603050405020304" pitchFamily="18" charset="0"/>
              <a:cs typeface="Cordia New" panose="020B0304020202020204" pitchFamily="34" charset="-34"/>
            </a:endParaRPr>
          </a:p>
          <a:p>
            <a:pPr marL="0" indent="0">
              <a:lnSpc>
                <a:spcPct val="107000"/>
              </a:lnSpc>
              <a:spcAft>
                <a:spcPts val="800"/>
              </a:spcAft>
              <a:buNone/>
            </a:pPr>
            <a:r>
              <a:rPr lang="en-US" sz="2400" dirty="0" smtClean="0">
                <a:latin typeface="Bell MT" panose="02020503060305020303" pitchFamily="18" charset="0"/>
                <a:ea typeface="Times New Roman" panose="02020603050405020304" pitchFamily="18" charset="0"/>
                <a:cs typeface="Cordia New" panose="020B0304020202020204" pitchFamily="34" charset="-34"/>
              </a:rPr>
              <a:t>*</a:t>
            </a:r>
            <a:r>
              <a:rPr lang="en-US" sz="2400" dirty="0">
                <a:latin typeface="Bell MT" panose="02020503060305020303" pitchFamily="18" charset="0"/>
                <a:ea typeface="Times New Roman" panose="02020603050405020304" pitchFamily="18" charset="0"/>
                <a:cs typeface="Cordia New" panose="020B0304020202020204" pitchFamily="34" charset="-34"/>
              </a:rPr>
              <a:t>Amount for mixing depended on amount ,density, area, age, height and size of plants.*</a:t>
            </a:r>
            <a:endParaRPr lang="en-US" sz="2400" dirty="0">
              <a:effectLst/>
              <a:latin typeface="Bell MT" panose="02020503060305020303" pitchFamily="18" charset="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60270178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72</TotalTime>
  <Words>696</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Bell MT</vt:lpstr>
      <vt:lpstr>Calibri</vt:lpstr>
      <vt:lpstr>Century Gothic</vt:lpstr>
      <vt:lpstr>Cordia New</vt:lpstr>
      <vt:lpstr>DilleniaUPC</vt:lpstr>
      <vt:lpstr>Times New Roman</vt:lpstr>
      <vt:lpstr>Wingdings 3</vt:lpstr>
      <vt:lpstr>Wisp</vt:lpstr>
      <vt:lpstr>PICCO</vt:lpstr>
      <vt:lpstr>During growing time for plants, a large of agriculturists used some chemical  to kill the insects widely.There are more than 200 chemical prevention substances were produced. And there are many ways for chemical prevention substances work for preventing insects. </vt:lpstr>
      <vt:lpstr>Absolutely, there are 4 levels for chemical insect prevention substances such as the most dangerous, more dangerous, dangerous and the least dangerous. This is very important because these chemical substances are also harmed all plants. So these will prevent the growth of plants. If you sprayed it in a large amount, it would caused plants died. </vt:lpstr>
      <vt:lpstr>The main substance in Picco is fatty acid methylester. </vt:lpstr>
      <vt:lpstr>Method of Picco is stopping insects respiration.</vt:lpstr>
      <vt:lpstr>Spiracle is pipe or way which is an open-air of the trachea for insects and arthropods breathing .</vt:lpstr>
      <vt:lpstr>PowerPoint Presentation</vt:lpstr>
      <vt:lpstr>This makes Picco able to killed many types of insects widely such as plant loses and worms. Also able to killed many of growing system. For example, eggs, caterpillar and some of metamorphosis. </vt:lpstr>
      <vt:lpstr>Amount for using Picco</vt:lpstr>
    </vt:vector>
  </TitlesOfParts>
  <Company>Supply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PICCO</dc:title>
  <dc:creator>lenovo</dc:creator>
  <cp:lastModifiedBy>lenovo</cp:lastModifiedBy>
  <cp:revision>17</cp:revision>
  <dcterms:created xsi:type="dcterms:W3CDTF">2018-01-07T18:45:07Z</dcterms:created>
  <dcterms:modified xsi:type="dcterms:W3CDTF">2018-06-08T19:38:24Z</dcterms:modified>
</cp:coreProperties>
</file>