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00"/>
    <a:srgbClr val="92D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Carbon - Nitrogen</c:v>
                </c:pt>
                <c:pt idx="1">
                  <c:v>Carbon - Nitrogen</c:v>
                </c:pt>
                <c:pt idx="2">
                  <c:v>Carbon - Nitrogen</c:v>
                </c:pt>
                <c:pt idx="3">
                  <c:v>Carbon - Nitrogen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Carbon - Nitrogen</c:v>
                </c:pt>
                <c:pt idx="1">
                  <c:v>Carbon - Nitrogen</c:v>
                </c:pt>
                <c:pt idx="2">
                  <c:v>Carbon - Nitrogen</c:v>
                </c:pt>
                <c:pt idx="3">
                  <c:v>Carbon - Nitrogen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5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Carbon - Nitrogen</c:v>
                </c:pt>
                <c:pt idx="1">
                  <c:v>Carbon - Nitrogen</c:v>
                </c:pt>
                <c:pt idx="2">
                  <c:v>Carbon - Nitrogen</c:v>
                </c:pt>
                <c:pt idx="3">
                  <c:v>Carbon - Nitrogen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59013032"/>
        <c:axId val="259008328"/>
      </c:barChart>
      <c:catAx>
        <c:axId val="259013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008328"/>
        <c:crosses val="autoZero"/>
        <c:auto val="1"/>
        <c:lblAlgn val="ctr"/>
        <c:lblOffset val="100"/>
        <c:noMultiLvlLbl val="0"/>
      </c:catAx>
      <c:valAx>
        <c:axId val="259008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9013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435" y="1489194"/>
            <a:ext cx="8211314" cy="2471351"/>
          </a:xfrm>
        </p:spPr>
        <p:txBody>
          <a:bodyPr>
            <a:noAutofit/>
          </a:bodyPr>
          <a:lstStyle/>
          <a:p>
            <a:pPr algn="ctr"/>
            <a:r>
              <a:rPr lang="en-US" sz="14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OMEGA </a:t>
            </a:r>
            <a:endParaRPr lang="en-US" sz="14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674" y="3861691"/>
            <a:ext cx="7955219" cy="163484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Organic plant nutrient for off season and blossom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835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0675" y="207300"/>
            <a:ext cx="7851325" cy="87087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Ratio and Duration 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77" y="1514041"/>
            <a:ext cx="5667684" cy="170683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Bell MT" panose="02020503060305020303" pitchFamily="18" charset="0"/>
              </a:rPr>
              <a:t> 1 L		 	per 		1000 L of water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Bell MT" panose="02020503060305020303" pitchFamily="18" charset="0"/>
              </a:rPr>
              <a:t>200 ml 		per 		200 L of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Bell MT" panose="02020503060305020303" pitchFamily="18" charset="0"/>
              </a:rPr>
              <a:t> </a:t>
            </a:r>
            <a:r>
              <a:rPr lang="en-US" sz="2400" b="1" dirty="0" smtClean="0">
                <a:latin typeface="Bell MT" panose="02020503060305020303" pitchFamily="18" charset="0"/>
              </a:rPr>
              <a:t>20 ml 		per		 	20 L of water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b="1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th-TH" sz="2400" b="1" dirty="0" smtClean="0">
              <a:latin typeface="Bell MT" panose="02020503060305020303" pitchFamily="18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04391" y="3409605"/>
            <a:ext cx="7915701" cy="287586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Bell MT" panose="02020503060305020303" pitchFamily="18" charset="0"/>
              </a:rPr>
              <a:t>Spray </a:t>
            </a:r>
            <a:r>
              <a:rPr lang="en-US" sz="2400" b="1" dirty="0">
                <a:latin typeface="Bell MT" panose="02020503060305020303" pitchFamily="18" charset="0"/>
              </a:rPr>
              <a:t>the plants before it flowers twice.</a:t>
            </a:r>
            <a:endParaRPr lang="th-TH" sz="24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Bell MT" panose="02020503060305020303" pitchFamily="18" charset="0"/>
              </a:rPr>
              <a:t>Spray the plants to promote flowering</a:t>
            </a:r>
            <a:endParaRPr lang="th-TH" sz="24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Bell MT" panose="02020503060305020303" pitchFamily="18" charset="0"/>
              </a:rPr>
              <a:t>Spray the plants to maintain the flowers</a:t>
            </a:r>
            <a:endParaRPr lang="th-TH" sz="24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Bell MT" panose="02020503060305020303" pitchFamily="18" charset="0"/>
              </a:rPr>
              <a:t>Spray during the fruit stage to make the fruit healthy</a:t>
            </a:r>
            <a:endParaRPr lang="th-TH" sz="2400" b="1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Bell MT" panose="02020503060305020303" pitchFamily="18" charset="0"/>
              </a:rPr>
              <a:t>The good method is to spray it all over the plants and also on the branches where it blooms.</a:t>
            </a:r>
            <a:endParaRPr lang="th-TH" sz="2400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2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85750"/>
            <a:ext cx="6019800" cy="1061033"/>
          </a:xfrm>
          <a:solidFill>
            <a:srgbClr val="92D050">
              <a:alpha val="74902"/>
            </a:srgbClr>
          </a:solidFill>
        </p:spPr>
        <p:txBody>
          <a:bodyPr>
            <a:noAutofit/>
          </a:bodyPr>
          <a:lstStyle/>
          <a:p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Why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Omega</a:t>
            </a:r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is important ?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0627" y="1573941"/>
            <a:ext cx="10564112" cy="483509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To promote the flowering of the plant and fruit production.</a:t>
            </a:r>
          </a:p>
          <a:p>
            <a:r>
              <a:rPr lang="en-US" sz="2800" b="1" dirty="0" smtClean="0"/>
              <a:t>There are</a:t>
            </a:r>
            <a:r>
              <a:rPr lang="th-TH" sz="2800" b="1" dirty="0" smtClean="0"/>
              <a:t> </a:t>
            </a:r>
            <a:r>
              <a:rPr lang="en-US" sz="2800" b="1" dirty="0" smtClean="0"/>
              <a:t>products </a:t>
            </a:r>
            <a:r>
              <a:rPr lang="en-US" sz="2800" b="1" dirty="0"/>
              <a:t>such as </a:t>
            </a:r>
            <a:r>
              <a:rPr lang="en-US" sz="2800" b="1" dirty="0" err="1"/>
              <a:t>Paclobutrazol</a:t>
            </a:r>
            <a:r>
              <a:rPr lang="en-US" sz="2800" b="1" dirty="0"/>
              <a:t> , Sodium Chlorate , Potassium Chlorate </a:t>
            </a:r>
            <a:r>
              <a:rPr lang="en-US" sz="2800" b="1" dirty="0" smtClean="0"/>
              <a:t>that force the over production of flowers using chemicals that have harmful effects also bad for environment.</a:t>
            </a:r>
            <a:endParaRPr lang="th-TH" sz="2800" b="1" dirty="0" smtClean="0"/>
          </a:p>
          <a:p>
            <a:r>
              <a:rPr lang="en-US" sz="2800" b="1" dirty="0" smtClean="0"/>
              <a:t>Omega </a:t>
            </a:r>
            <a:r>
              <a:rPr lang="en-US" sz="2800" b="1" dirty="0" smtClean="0"/>
              <a:t>is the concentrated carbon group that will change into carbohydrate then glucose in plants which is organic</a:t>
            </a:r>
            <a:endParaRPr lang="en-US" sz="2800" b="1" dirty="0"/>
          </a:p>
          <a:p>
            <a:r>
              <a:rPr lang="en-US" sz="2800" b="1" dirty="0" smtClean="0"/>
              <a:t>Omega </a:t>
            </a:r>
            <a:r>
              <a:rPr lang="en-US" sz="2800" b="1" dirty="0" smtClean="0"/>
              <a:t>related to C/N Ratio</a:t>
            </a:r>
          </a:p>
          <a:p>
            <a:r>
              <a:rPr lang="en-US" sz="2800" b="1" dirty="0" smtClean="0"/>
              <a:t>Omega </a:t>
            </a:r>
            <a:r>
              <a:rPr lang="en-US" sz="2800" b="1" dirty="0" smtClean="0"/>
              <a:t>increases pollination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760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232" y="137639"/>
            <a:ext cx="8911687" cy="82903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Omega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solidFill>
                  <a:schemeClr val="accent1"/>
                </a:solidFill>
              </a:rPr>
              <a:t>components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pic>
        <p:nvPicPr>
          <p:cNvPr id="4" name="Picture 22" descr="https://media.istockphoto.com/photos/carbon-dioxide-picture-id182672809?k=6&amp;m=182672809&amp;s=612x612&amp;w=0&amp;h=TlOGQJzh06vIl5Qk0XXdH9eQ8Pvdl09IaSngaoO3h7M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3" b="94236" l="3922" r="965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77" y="1070152"/>
            <a:ext cx="1673225" cy="10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Covalent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03" y="759481"/>
            <a:ext cx="14287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8175600" y="1621493"/>
            <a:ext cx="700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onosodium glutamate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6" y="1483601"/>
            <a:ext cx="1926649" cy="7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82266" y="2524266"/>
            <a:ext cx="1673225" cy="232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50" dirty="0"/>
              <a:t>monosodium glutamate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17600" y="2282895"/>
            <a:ext cx="1673225" cy="232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50" dirty="0" smtClean="0"/>
              <a:t>Carbon or </a:t>
            </a:r>
            <a:r>
              <a:rPr lang="en-US" sz="1050" dirty="0" err="1" smtClean="0"/>
              <a:t>Carbondioxide</a:t>
            </a:r>
            <a:endParaRPr lang="en-US" sz="10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524237" y="2494684"/>
            <a:ext cx="1074082" cy="232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50" dirty="0" smtClean="0"/>
              <a:t>Carbohydrate</a:t>
            </a:r>
            <a:endParaRPr lang="en-US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2756501"/>
            <a:ext cx="6896325" cy="4070514"/>
          </a:xfrm>
          <a:prstGeom prst="rect">
            <a:avLst/>
          </a:prstGeom>
        </p:spPr>
      </p:pic>
      <p:pic>
        <p:nvPicPr>
          <p:cNvPr id="13" name="Picture 14" descr="https://upload.wikimedia.org/wikipedia/commons/thumb/a/ac/Gibberellic_acid.svg/319px-Gibberellic_acid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24" y="3005302"/>
            <a:ext cx="2066726" cy="11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upload.wikimedia.org/wikipedia/commons/thumb/b/bb/Zeatin.png/800px-Zeat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43" y="4791758"/>
            <a:ext cx="1195772" cy="1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082364" y="4165002"/>
            <a:ext cx="541897" cy="248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50" dirty="0" smtClean="0"/>
              <a:t>GA3</a:t>
            </a:r>
            <a:endParaRPr lang="en-US" sz="105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889923" y="6248140"/>
            <a:ext cx="853682" cy="307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50" dirty="0" err="1" smtClean="0"/>
              <a:t>Cytokinin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294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163" y="137055"/>
            <a:ext cx="8964761" cy="805563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Omega</a:t>
            </a:r>
            <a:r>
              <a:rPr lang="en-US" sz="4400" dirty="0" smtClean="0"/>
              <a:t>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855" y="1383468"/>
            <a:ext cx="2707718" cy="420130"/>
          </a:xfrm>
          <a:solidFill>
            <a:srgbClr val="FFFF00">
              <a:alpha val="41961"/>
            </a:srgbClr>
          </a:solidFill>
        </p:spPr>
        <p:txBody>
          <a:bodyPr>
            <a:normAutofit/>
          </a:bodyPr>
          <a:lstStyle/>
          <a:p>
            <a:r>
              <a:rPr lang="en-US" sz="2100" dirty="0" smtClean="0"/>
              <a:t>C/N Ratio</a:t>
            </a:r>
            <a:endParaRPr lang="en-US" sz="21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17637093"/>
              </p:ext>
            </p:extLst>
          </p:nvPr>
        </p:nvGraphicFramePr>
        <p:xfrm>
          <a:off x="2592925" y="2413689"/>
          <a:ext cx="8543637" cy="341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7595554" y="942618"/>
            <a:ext cx="3126100" cy="440850"/>
          </a:xfrm>
          <a:prstGeom prst="rect">
            <a:avLst/>
          </a:prstGeom>
          <a:solidFill>
            <a:srgbClr val="FFFF00">
              <a:alpha val="45882"/>
            </a:srgb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C=Carbon , N=Nitrogen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56926" y="5875075"/>
            <a:ext cx="2295577" cy="332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Normal environment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39856" y="5884063"/>
            <a:ext cx="1681018" cy="332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Rainy Season</a:t>
            </a:r>
            <a:endParaRPr lang="en-US" sz="1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203804" y="5884063"/>
            <a:ext cx="1517850" cy="332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Dry Season</a:t>
            </a:r>
            <a:endParaRPr lang="en-US" sz="1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679889" y="5957954"/>
            <a:ext cx="2295577" cy="332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Lower Rain , High Cold</a:t>
            </a:r>
            <a:endParaRPr lang="en-US" sz="1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156926" y="6206582"/>
            <a:ext cx="1842995" cy="332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February - April</a:t>
            </a:r>
            <a:endParaRPr lang="en-US" sz="1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07224" y="6224807"/>
            <a:ext cx="1662799" cy="32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May - August</a:t>
            </a:r>
            <a:endParaRPr lang="en-US" sz="14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714165" y="6289462"/>
            <a:ext cx="2295577" cy="332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September-November</a:t>
            </a:r>
            <a:endParaRPr lang="en-US" sz="1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203804" y="6234794"/>
            <a:ext cx="2295577" cy="332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December - January</a:t>
            </a:r>
            <a:endParaRPr lang="en-US" sz="1400" dirty="0"/>
          </a:p>
        </p:txBody>
      </p:sp>
      <p:pic>
        <p:nvPicPr>
          <p:cNvPr id="2050" name="Picture 2" descr="ผลการค้นหารูปภาพสำหรับ mango 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10" y="1955160"/>
            <a:ext cx="1459693" cy="10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95" y="1373993"/>
            <a:ext cx="1751369" cy="13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ผลการค้นหารูปภาพสำหรับ mango gar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2" y="1459120"/>
            <a:ext cx="1899871" cy="9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รูปภาพที่เกี่ยวข้อ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35" y="1459120"/>
            <a:ext cx="1478119" cy="110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ผลการค้นหารูปภาพสำหรับ ใบทุเรีย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 b="7460"/>
          <a:stretch/>
        </p:blipFill>
        <p:spPr bwMode="auto">
          <a:xfrm>
            <a:off x="6722469" y="4141679"/>
            <a:ext cx="5342879" cy="256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75" y="422461"/>
            <a:ext cx="5448973" cy="36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37189" cy="724399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dirty="0" smtClean="0"/>
              <a:t>Mechanism and Condition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10185" y="1060123"/>
            <a:ext cx="3896642" cy="5583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Decrease the amount of Nitrogen as much as possible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85388" y="2068547"/>
            <a:ext cx="3032499" cy="5583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Accumulate carbohydrate in braches as much as possible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12938" y="3006544"/>
            <a:ext cx="2704952" cy="43816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Pruning is the key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30549" y="3551523"/>
            <a:ext cx="3387341" cy="3879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bigger branches, the better</a:t>
            </a:r>
            <a:endParaRPr lang="th-TH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80558" y="5547175"/>
            <a:ext cx="3903240" cy="4336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leaves are ripe enough for flowering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06827" y="1339273"/>
            <a:ext cx="1214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17887" y="2385402"/>
            <a:ext cx="11795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</p:cNvCxnSpPr>
          <p:nvPr/>
        </p:nvCxnSpPr>
        <p:spPr>
          <a:xfrm>
            <a:off x="5117890" y="3225628"/>
            <a:ext cx="11795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17890" y="3745486"/>
            <a:ext cx="1152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3798" y="5729360"/>
            <a:ext cx="1279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7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20" y="1496839"/>
            <a:ext cx="3275464" cy="49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04" y="3830169"/>
            <a:ext cx="3490226" cy="26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ผลการค้นหารูปภาพสำหรับ อากาศหนา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41" y="1411758"/>
            <a:ext cx="3529153" cy="198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40387" y="967028"/>
            <a:ext cx="2151832" cy="427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Cold weather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72282" y="3431501"/>
            <a:ext cx="2947896" cy="773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Longer day time</a:t>
            </a:r>
            <a:endParaRPr lang="en-U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71610" y="1160251"/>
            <a:ext cx="3088413" cy="2793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h-TH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 most important thing is plants need to be dry. No watering for 15-21 days</a:t>
            </a:r>
            <a:endParaRPr lang="th-TH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3770" y="0"/>
            <a:ext cx="8256897" cy="724399"/>
          </a:xfrm>
          <a:prstGeom prst="rect">
            <a:avLst/>
          </a:prstGeom>
          <a:solidFill>
            <a:srgbClr val="00B0F0">
              <a:alpha val="41961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Conditions that promote </a:t>
            </a:r>
            <a:r>
              <a:rPr lang="en-US" sz="3200" dirty="0"/>
              <a:t>the flowering </a:t>
            </a:r>
          </a:p>
        </p:txBody>
      </p:sp>
    </p:spTree>
    <p:extLst>
      <p:ext uri="{BB962C8B-B14F-4D97-AF65-F5344CB8AC3E}">
        <p14:creationId xmlns:p14="http://schemas.microsoft.com/office/powerpoint/2010/main" val="2798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4" y="1351445"/>
            <a:ext cx="3410528" cy="2557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34"/>
            <a:ext cx="6728346" cy="6412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After flowering</a:t>
            </a:r>
            <a:r>
              <a:rPr lang="th-TH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Omega</a:t>
            </a:r>
            <a:r>
              <a:rPr lang="en-US" dirty="0" smtClean="0"/>
              <a:t> </a:t>
            </a:r>
            <a:r>
              <a:rPr lang="en-US" dirty="0" smtClean="0"/>
              <a:t>helps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9" y="590811"/>
            <a:ext cx="4333226" cy="259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4" y="4084787"/>
            <a:ext cx="3410528" cy="2558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/>
          <a:stretch/>
        </p:blipFill>
        <p:spPr>
          <a:xfrm>
            <a:off x="4328673" y="3398289"/>
            <a:ext cx="3116054" cy="3244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9" y="3398289"/>
            <a:ext cx="2433729" cy="32449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328673" y="1159377"/>
            <a:ext cx="3116054" cy="38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Flowers bloom longer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28673" y="1722892"/>
            <a:ext cx="3314073" cy="335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Help reproduction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28672" y="2317030"/>
            <a:ext cx="3116054" cy="1214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Help changing the flowers into the healthy fruits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967508" y="3398285"/>
            <a:ext cx="2056170" cy="3244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Farmer should spray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 the soil to make the plants bloom and reproductive</a:t>
            </a:r>
            <a:endParaRPr lang="th-TH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62" y="-137148"/>
            <a:ext cx="9321418" cy="67132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Why </a:t>
            </a:r>
            <a:r>
              <a:rPr lang="en-US" sz="5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Omega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promotes reproduction?</a:t>
            </a:r>
            <a:endParaRPr lang="en-US" sz="5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1" y="1335346"/>
            <a:ext cx="5519351" cy="325776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46182" y="1335346"/>
            <a:ext cx="5573276" cy="1692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contains plant hormones</a:t>
            </a:r>
            <a:endParaRPr lang="th-TH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These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hormones will help pollination by turn stamen into pistil</a:t>
            </a:r>
            <a:endParaRPr lang="th-TH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Also the smell luring the insect pollinator 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1" y="4819135"/>
            <a:ext cx="2537255" cy="19029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881926" y="4765021"/>
            <a:ext cx="2841836" cy="191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corps, pollination happens easily because the stamen and pistil are near each other and in the good ratio.</a:t>
            </a:r>
            <a:endParaRPr lang="th-TH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122" name="Picture 2" descr="ผลการค้นหารูปภาพสำหรับ ดอกมะละก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22" y="2937691"/>
            <a:ext cx="3075760" cy="36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967825" y="3510896"/>
            <a:ext cx="3152134" cy="378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 fruits, stamen and pistil are in different flowers so the reproduction happen slowly.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Using too much chemicals will decrease pistil so the reproduction will be delayed. Organic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will help the plants reproductive faster. </a:t>
            </a:r>
            <a:endParaRPr lang="th-TH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65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134" y="71179"/>
            <a:ext cx="3737077" cy="1318815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Omega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1822" y="1268441"/>
            <a:ext cx="9417570" cy="242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can use with any kind of fruits </a:t>
            </a:r>
            <a:endParaRPr lang="th-TH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th-TH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organic and non-toxic</a:t>
            </a:r>
          </a:p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helps increase the size ,the pulp and the weight</a:t>
            </a:r>
          </a:p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Omega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cheap compare to the effectiveness</a:t>
            </a:r>
            <a:endParaRPr lang="th-TH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170" name="Picture 2" descr="ผลการค้นหารูปภาพสำหรับ สวนทุเรีย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70" y="4110242"/>
            <a:ext cx="3707027" cy="246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ผลการค้นหารูปภาพสำหรับ ผลมังคุ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4" y="4110242"/>
            <a:ext cx="2845838" cy="246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354" y="316843"/>
            <a:ext cx="1662201" cy="2440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12" y="2917316"/>
            <a:ext cx="2024769" cy="1994549"/>
          </a:xfrm>
          <a:prstGeom prst="rect">
            <a:avLst/>
          </a:prstGeom>
        </p:spPr>
      </p:pic>
      <p:pic>
        <p:nvPicPr>
          <p:cNvPr id="7174" name="Picture 6" descr="ผลการค้นหารูปภาพสำหรับ พริกไท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6" y="4988590"/>
            <a:ext cx="2505411" cy="17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ผลการค้นหารูปภาพสำหรับ ข้าว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53" y="3507475"/>
            <a:ext cx="2645954" cy="13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6515" y="4942386"/>
            <a:ext cx="1340286" cy="17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63374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373</TotalTime>
  <Words>391</Words>
  <Application>Microsoft Office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 Unicode MS</vt:lpstr>
      <vt:lpstr>Angsana New</vt:lpstr>
      <vt:lpstr>Arial</vt:lpstr>
      <vt:lpstr>Bell MT</vt:lpstr>
      <vt:lpstr>Century Gothic</vt:lpstr>
      <vt:lpstr>DilleniaUPC</vt:lpstr>
      <vt:lpstr>Wingdings</vt:lpstr>
      <vt:lpstr>Wingdings 3</vt:lpstr>
      <vt:lpstr>Wisp</vt:lpstr>
      <vt:lpstr>OMEGA </vt:lpstr>
      <vt:lpstr>Why Omega is important ?</vt:lpstr>
      <vt:lpstr>Omega components</vt:lpstr>
      <vt:lpstr>Omega Process</vt:lpstr>
      <vt:lpstr>Mechanism and Condition</vt:lpstr>
      <vt:lpstr>PowerPoint Presentation</vt:lpstr>
      <vt:lpstr>After flowering  Omega helps</vt:lpstr>
      <vt:lpstr>Why Omega promotes reproduction?</vt:lpstr>
      <vt:lpstr>Omega</vt:lpstr>
      <vt:lpstr>Ratio and Duration </vt:lpstr>
    </vt:vector>
  </TitlesOfParts>
  <Company>Supply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Omega</dc:title>
  <dc:creator>lenovo</dc:creator>
  <cp:lastModifiedBy>lenovo</cp:lastModifiedBy>
  <cp:revision>60</cp:revision>
  <dcterms:created xsi:type="dcterms:W3CDTF">2018-01-14T18:36:02Z</dcterms:created>
  <dcterms:modified xsi:type="dcterms:W3CDTF">2018-06-08T19:33:10Z</dcterms:modified>
</cp:coreProperties>
</file>