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E6E4B"/>
    <a:srgbClr val="D1DDB0"/>
    <a:srgbClr val="FFFF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947" y="1135277"/>
            <a:ext cx="7806690" cy="2164493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</a:t>
            </a:r>
            <a:endParaRPr lang="en-US" sz="115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810" y="3620272"/>
            <a:ext cx="9872697" cy="695223"/>
          </a:xfrm>
          <a:noFill/>
          <a:ln w="28575">
            <a:noFill/>
            <a:prstDash val="sysDot"/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Organic Major Fertilizer + Hormone + Vitamins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5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299" y="91852"/>
            <a:ext cx="9149400" cy="166878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What is </a:t>
            </a:r>
            <a:r>
              <a:rPr lang="en-US" sz="1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TERA</a:t>
            </a:r>
            <a:r>
              <a:rPr lang="en-US" sz="115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115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endParaRPr lang="en-US" sz="115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295" y="1702658"/>
            <a:ext cx="10115550" cy="4599287"/>
          </a:xfrm>
          <a:ln w="117475" cmpd="tri"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2100" dirty="0" smtClean="0"/>
              <a:t>  </a:t>
            </a:r>
            <a:r>
              <a:rPr lang="en-US" sz="2100" b="1" dirty="0"/>
              <a:t>U</a:t>
            </a:r>
            <a:r>
              <a:rPr lang="en-US" sz="2100" b="1" dirty="0" smtClean="0"/>
              <a:t>se imported amino acids from France.</a:t>
            </a:r>
            <a:endParaRPr lang="th-TH" sz="21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 smtClean="0"/>
              <a:t> Amino acids will increase the growth of leaves, flowers, branches, stems </a:t>
            </a:r>
          </a:p>
          <a:p>
            <a:pPr marL="0" indent="0">
              <a:buNone/>
            </a:pPr>
            <a:r>
              <a:rPr lang="en-US" sz="2100" b="1" dirty="0"/>
              <a:t>	</a:t>
            </a:r>
            <a:r>
              <a:rPr lang="en-US" sz="2100" b="1" dirty="0" smtClean="0"/>
              <a:t>also </a:t>
            </a:r>
            <a:r>
              <a:rPr lang="en-US" sz="2100" b="1" dirty="0"/>
              <a:t>vascular tissue </a:t>
            </a:r>
            <a:r>
              <a:rPr lang="en-US" sz="2100" b="1" dirty="0" smtClean="0"/>
              <a:t>system.</a:t>
            </a:r>
            <a:endParaRPr lang="th-TH" sz="21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 smtClean="0"/>
              <a:t> </a:t>
            </a:r>
            <a:r>
              <a:rPr lang="en-US" sz="2100" b="1" dirty="0" smtClean="0"/>
              <a:t>TERA </a:t>
            </a:r>
            <a:r>
              <a:rPr lang="en-US" sz="2100" b="1" dirty="0" smtClean="0"/>
              <a:t>is plant supplements or organic liquid fertilizer that can be used</a:t>
            </a:r>
          </a:p>
          <a:p>
            <a:pPr marL="0" indent="0">
              <a:buNone/>
            </a:pPr>
            <a:r>
              <a:rPr lang="en-US" sz="2100" b="1" dirty="0"/>
              <a:t>	</a:t>
            </a:r>
            <a:r>
              <a:rPr lang="en-US" sz="2100" b="1" dirty="0" smtClean="0"/>
              <a:t>instead </a:t>
            </a:r>
            <a:r>
              <a:rPr lang="en-US" sz="2100" b="1" dirty="0" smtClean="0"/>
              <a:t>of normal fertilizers.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 smtClean="0"/>
              <a:t> </a:t>
            </a:r>
            <a:r>
              <a:rPr lang="en-US" sz="2100" b="1" dirty="0" smtClean="0"/>
              <a:t>TERA </a:t>
            </a:r>
            <a:r>
              <a:rPr lang="en-US" sz="2100" b="1" dirty="0" smtClean="0"/>
              <a:t>is concentrated organic amino acids that plants can absorb easily </a:t>
            </a:r>
          </a:p>
          <a:p>
            <a:pPr marL="0" indent="0">
              <a:buNone/>
            </a:pPr>
            <a:r>
              <a:rPr lang="en-US" sz="2100" b="1" dirty="0"/>
              <a:t>	</a:t>
            </a:r>
            <a:r>
              <a:rPr lang="en-US" sz="2100" b="1" dirty="0" smtClean="0"/>
              <a:t>and no toxic residue.</a:t>
            </a:r>
            <a:endParaRPr lang="th-TH" sz="21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 smtClean="0"/>
              <a:t> </a:t>
            </a:r>
            <a:r>
              <a:rPr lang="en-US" sz="2100" b="1" dirty="0" smtClean="0"/>
              <a:t>TERA </a:t>
            </a:r>
            <a:r>
              <a:rPr lang="en-US" sz="2100" b="1" dirty="0" smtClean="0"/>
              <a:t>is an amazing plant food that can use at any age with any kind of plants.</a:t>
            </a:r>
            <a:endParaRPr lang="th-TH" sz="21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100" b="1" dirty="0" smtClean="0"/>
              <a:t> Using </a:t>
            </a:r>
            <a:r>
              <a:rPr lang="en-US" sz="2100" b="1" dirty="0" err="1" smtClean="0"/>
              <a:t>Proti</a:t>
            </a:r>
            <a:r>
              <a:rPr lang="en-US" sz="2100" b="1" dirty="0" smtClean="0"/>
              <a:t>-Max routinely will make plants strong and heathy .</a:t>
            </a:r>
            <a:endParaRPr lang="en-US" sz="21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4543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378190" y="3006090"/>
            <a:ext cx="3474720" cy="145161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2" name="Picture 8" descr="Skeletal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17" y="3013473"/>
            <a:ext cx="1473129" cy="8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51" y="57150"/>
            <a:ext cx="3337829" cy="1349499"/>
          </a:xfrm>
          <a:ln w="5715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rgbClr val="EE6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15" y="4687391"/>
            <a:ext cx="9108518" cy="2044879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en-US" sz="2100" dirty="0" smtClean="0"/>
              <a:t>TERA </a:t>
            </a:r>
            <a:r>
              <a:rPr lang="th-TH" sz="2100" dirty="0" smtClean="0"/>
              <a:t> </a:t>
            </a:r>
            <a:r>
              <a:rPr lang="en-US" sz="2100" dirty="0" smtClean="0"/>
              <a:t>contains 17 amino acids </a:t>
            </a:r>
            <a:r>
              <a:rPr lang="en-US" sz="2100" dirty="0"/>
              <a:t>s</a:t>
            </a:r>
            <a:r>
              <a:rPr lang="en-US" sz="2100" dirty="0" smtClean="0"/>
              <a:t>uch as Alanine, Arginine, Aspartic Acid, Glycine, Histidine and Glutamic Acid</a:t>
            </a:r>
          </a:p>
          <a:p>
            <a:r>
              <a:rPr lang="en-US" sz="2100" dirty="0" smtClean="0"/>
              <a:t>TERA </a:t>
            </a:r>
            <a:r>
              <a:rPr lang="en-US" sz="2100" dirty="0" smtClean="0"/>
              <a:t>also contains</a:t>
            </a:r>
            <a:r>
              <a:rPr lang="th-TH" sz="2100" dirty="0" smtClean="0"/>
              <a:t> </a:t>
            </a:r>
            <a:r>
              <a:rPr lang="en-US" sz="2100" dirty="0" smtClean="0"/>
              <a:t>Carbon Compound, Organic Hormones such as </a:t>
            </a:r>
            <a:r>
              <a:rPr lang="en-US" sz="2100" dirty="0" err="1" smtClean="0"/>
              <a:t>Giberrellin</a:t>
            </a:r>
            <a:r>
              <a:rPr lang="en-US" sz="2100" dirty="0" smtClean="0"/>
              <a:t>, </a:t>
            </a:r>
            <a:r>
              <a:rPr lang="en-US" sz="2100" dirty="0" err="1" smtClean="0"/>
              <a:t>Cytokinin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TERA</a:t>
            </a:r>
            <a:r>
              <a:rPr lang="th-TH" sz="2100" dirty="0" smtClean="0"/>
              <a:t>  </a:t>
            </a:r>
            <a:r>
              <a:rPr lang="en-US" sz="2100" dirty="0" smtClean="0"/>
              <a:t>also ha</a:t>
            </a:r>
            <a:r>
              <a:rPr lang="en-US" sz="2100" dirty="0"/>
              <a:t>s</a:t>
            </a:r>
            <a:r>
              <a:rPr lang="th-TH" sz="2100" dirty="0" smtClean="0"/>
              <a:t> </a:t>
            </a:r>
            <a:r>
              <a:rPr lang="en-US" sz="2100" dirty="0" smtClean="0"/>
              <a:t>Vitamin B1  </a:t>
            </a:r>
            <a:endParaRPr lang="en-US" sz="2100" dirty="0"/>
          </a:p>
        </p:txBody>
      </p:sp>
      <p:pic>
        <p:nvPicPr>
          <p:cNvPr id="1026" name="Picture 2" descr="Glutamic acid in non ionic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81" y="2941659"/>
            <a:ext cx="2002911" cy="9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partic Acidp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81" y="1463800"/>
            <a:ext cx="1681463" cy="10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13792" y="3909563"/>
            <a:ext cx="1175886" cy="23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Glutamic Acid</a:t>
            </a:r>
            <a:endParaRPr lang="en-US" sz="105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0209" y="2544079"/>
            <a:ext cx="1175886" cy="23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Aspartic Acid</a:t>
            </a:r>
            <a:endParaRPr lang="en-US" sz="1050" dirty="0"/>
          </a:p>
        </p:txBody>
      </p:sp>
      <p:pic>
        <p:nvPicPr>
          <p:cNvPr id="1030" name="Picture 6" descr="Skeletal formula of argi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74" y="1716257"/>
            <a:ext cx="1557895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60732" y="2373045"/>
            <a:ext cx="732578" cy="235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Arginine</a:t>
            </a:r>
            <a:endParaRPr lang="en-US" sz="10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00663" y="3903031"/>
            <a:ext cx="1163917" cy="248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Phenylalanine</a:t>
            </a:r>
            <a:endParaRPr lang="en-US" sz="1050" dirty="0"/>
          </a:p>
        </p:txBody>
      </p:sp>
      <p:pic>
        <p:nvPicPr>
          <p:cNvPr id="1034" name="Picture 10" descr="Glycine-zwitterion-2D-skeleta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08" y="3084161"/>
            <a:ext cx="1174958" cy="6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957333" y="2380436"/>
            <a:ext cx="853682" cy="307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err="1" smtClean="0"/>
              <a:t>Cytokinin</a:t>
            </a:r>
            <a:endParaRPr lang="en-US" sz="1050" dirty="0"/>
          </a:p>
        </p:txBody>
      </p:sp>
      <p:pic>
        <p:nvPicPr>
          <p:cNvPr id="1036" name="Picture 12" descr="Thiami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31" y="1490944"/>
            <a:ext cx="1656749" cy="9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a/ac/Gibberellic_acid.svg/319px-Gibberellic_acid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84" y="1486063"/>
            <a:ext cx="1706176" cy="9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286306" y="2443448"/>
            <a:ext cx="1592936" cy="327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Thiamine </a:t>
            </a:r>
            <a:r>
              <a:rPr lang="en-US" sz="1050" dirty="0" err="1" smtClean="0"/>
              <a:t>Mononitrate</a:t>
            </a:r>
            <a:endParaRPr lang="en-US" sz="105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26643" y="2427562"/>
            <a:ext cx="541897" cy="248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GA3</a:t>
            </a:r>
            <a:endParaRPr lang="en-US" sz="105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58149" y="3903031"/>
            <a:ext cx="684392" cy="248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 smtClean="0"/>
              <a:t>Glycine</a:t>
            </a:r>
            <a:endParaRPr lang="en-US" sz="1050" dirty="0"/>
          </a:p>
        </p:txBody>
      </p:sp>
      <p:pic>
        <p:nvPicPr>
          <p:cNvPr id="1040" name="Picture 16" descr="https://upload.wikimedia.org/wikipedia/commons/thumb/b/bb/Zeatin.png/800px-Zeat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63" y="1172248"/>
            <a:ext cx="936239" cy="11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valent.sv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7"/>
          <a:stretch/>
        </p:blipFill>
        <p:spPr bwMode="auto">
          <a:xfrm>
            <a:off x="10597394" y="3112329"/>
            <a:ext cx="1173254" cy="11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rbon Dioxide in Air XL+ royalty-free stock pho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17" y="-3505200"/>
            <a:ext cx="2802057" cy="21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edia.istockphoto.com/photos/carbon-dioxide-picture-id182672809?k=6&amp;m=182672809&amp;s=612x612&amp;w=0&amp;h=TlOGQJzh06vIl5Qk0XXdH9eQ8Pvdl09IaSngaoO3h7M=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57" b="96992" l="3268" r="962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43" y="3317822"/>
            <a:ext cx="1186992" cy="7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9174" y="3704758"/>
            <a:ext cx="485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223" y="150743"/>
            <a:ext cx="4805998" cy="81751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Why </a:t>
            </a:r>
            <a:r>
              <a:rPr lang="en-US" sz="6600" b="1" dirty="0" smtClean="0">
                <a:solidFill>
                  <a:srgbClr val="EE6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TERA</a:t>
            </a:r>
            <a:r>
              <a:rPr lang="en-US" sz="6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n-US" sz="6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108710"/>
            <a:ext cx="10125198" cy="5349240"/>
          </a:xfrm>
          <a:solidFill>
            <a:srgbClr val="D1DDB0">
              <a:alpha val="72157"/>
            </a:srgb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Changing chemical substances into plant’s food takes many steps and energy such as</a:t>
            </a:r>
            <a:endParaRPr lang="th-TH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h-TH" dirty="0" smtClean="0"/>
              <a:t> </a:t>
            </a:r>
            <a:r>
              <a:rPr lang="en-US" dirty="0" err="1" smtClean="0"/>
              <a:t>Uria</a:t>
            </a:r>
            <a:r>
              <a:rPr lang="en-US" dirty="0" smtClean="0"/>
              <a:t> : use </a:t>
            </a:r>
            <a:r>
              <a:rPr lang="en-US" dirty="0" err="1" smtClean="0"/>
              <a:t>Uriase</a:t>
            </a:r>
            <a:r>
              <a:rPr lang="en-US" dirty="0" smtClean="0"/>
              <a:t> enzyme to change </a:t>
            </a:r>
            <a:r>
              <a:rPr lang="en-US" dirty="0" err="1" smtClean="0"/>
              <a:t>uria</a:t>
            </a:r>
            <a:r>
              <a:rPr lang="en-US" dirty="0" smtClean="0"/>
              <a:t> into ammonia then ammonia into amino acids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Nitrate reduction : 2 steps  which are  </a:t>
            </a:r>
          </a:p>
          <a:p>
            <a:pPr marL="457200" lvl="1" indent="0">
              <a:buNone/>
            </a:pPr>
            <a:r>
              <a:rPr lang="en-US" dirty="0" smtClean="0"/>
              <a:t>	- nitrate reductase enzyme cut nitrate into small molecules inside cytoplasm in mesophyll  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nitrite</a:t>
            </a:r>
            <a:r>
              <a:rPr lang="th-TH" dirty="0" smtClean="0"/>
              <a:t> </a:t>
            </a:r>
            <a:r>
              <a:rPr lang="en-US" dirty="0" smtClean="0"/>
              <a:t>will move into chloroplast then cut  into smaller molecules by Nitrogen reductase then 	move to chloroplast for turning into amino acids later.</a:t>
            </a:r>
            <a:endParaRPr lang="th-T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These </a:t>
            </a:r>
            <a:r>
              <a:rPr lang="en-US" dirty="0"/>
              <a:t>process are slow and difficult. Bad weather condition or plant disease will delay these </a:t>
            </a:r>
            <a:r>
              <a:rPr lang="en-US" dirty="0" smtClean="0"/>
              <a:t>steps. And </a:t>
            </a:r>
            <a:r>
              <a:rPr lang="en-US" dirty="0"/>
              <a:t>reduce plant </a:t>
            </a:r>
            <a:r>
              <a:rPr lang="en-US" dirty="0" smtClean="0"/>
              <a:t>growth.</a:t>
            </a:r>
            <a:endParaRPr lang="th-TH" dirty="0"/>
          </a:p>
          <a:p>
            <a:pPr>
              <a:buFont typeface="Wingdings" panose="05000000000000000000" pitchFamily="2" charset="2"/>
              <a:buChar char="§"/>
            </a:pPr>
            <a:endParaRPr lang="th-T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Spraying organic substance to the plant will give dissolved amino</a:t>
            </a:r>
            <a:r>
              <a:rPr lang="th-TH" dirty="0" smtClean="0"/>
              <a:t> </a:t>
            </a:r>
            <a:r>
              <a:rPr lang="en-US" dirty="0" smtClean="0"/>
              <a:t>acids straight to the plants so using </a:t>
            </a:r>
            <a:r>
              <a:rPr lang="en-US" dirty="0" err="1" smtClean="0"/>
              <a:t>Proti</a:t>
            </a:r>
            <a:r>
              <a:rPr lang="en-US" dirty="0" smtClean="0"/>
              <a:t>-Max can increase the growth significantly.</a:t>
            </a:r>
            <a:endParaRPr lang="th-T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Using</a:t>
            </a:r>
            <a:r>
              <a:rPr lang="th-TH" dirty="0" smtClean="0"/>
              <a:t> </a:t>
            </a:r>
            <a:r>
              <a:rPr lang="en-US" dirty="0" smtClean="0"/>
              <a:t>TERA </a:t>
            </a:r>
            <a:r>
              <a:rPr lang="en-US" dirty="0" smtClean="0"/>
              <a:t>will decrease the use of Nitrogen , Sulfur , Calcium ,</a:t>
            </a:r>
            <a:r>
              <a:rPr lang="th-TH" dirty="0" smtClean="0"/>
              <a:t> </a:t>
            </a:r>
            <a:r>
              <a:rPr lang="en-US" dirty="0" smtClean="0"/>
              <a:t>Copper , Zinc ,</a:t>
            </a:r>
            <a:r>
              <a:rPr lang="th-TH" dirty="0" smtClean="0"/>
              <a:t> </a:t>
            </a:r>
            <a:r>
              <a:rPr lang="en-US" dirty="0" smtClean="0"/>
              <a:t>Ferrous fertilizers . So it will save the cost.</a:t>
            </a:r>
            <a:r>
              <a:rPr lang="th-TH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dirty="0" smtClean="0"/>
              <a:t> </a:t>
            </a:r>
            <a:r>
              <a:rPr lang="en-US" dirty="0" smtClean="0"/>
              <a:t>plants need a lot of energy to use in amino acid synthesis , so giving the </a:t>
            </a:r>
            <a:r>
              <a:rPr lang="en-US" dirty="0" smtClean="0"/>
              <a:t>TERA </a:t>
            </a:r>
            <a:r>
              <a:rPr lang="en-US" dirty="0" smtClean="0"/>
              <a:t>will increase the amount of amino acid and save the plant’s energy to use for something else such as recovering from the disease.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69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ผลการค้นหารูปภาพสำหรับ nitrate reduct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7" y="1325880"/>
            <a:ext cx="6053130" cy="4539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92" y="516297"/>
            <a:ext cx="3468688" cy="7104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Example</a:t>
            </a:r>
            <a:endParaRPr lang="en-US" sz="4000" b="1" dirty="0"/>
          </a:p>
        </p:txBody>
      </p:sp>
      <p:pic>
        <p:nvPicPr>
          <p:cNvPr id="205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67" y="1611862"/>
            <a:ext cx="5114925" cy="416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09461" y="171450"/>
            <a:ext cx="5082539" cy="891540"/>
          </a:xfrm>
          <a:solidFill>
            <a:srgbClr val="FFFF00">
              <a:alpha val="54902"/>
            </a:srgbClr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Plant’s Food</a:t>
            </a:r>
            <a:endParaRPr lang="en-US" sz="6000" b="1" dirty="0"/>
          </a:p>
        </p:txBody>
      </p:sp>
      <p:pic>
        <p:nvPicPr>
          <p:cNvPr id="3076" name="Picture 4" descr="ผลการค้นหารูปภาพสำหรับ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79" y="1948814"/>
            <a:ext cx="5074921" cy="2960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hotosynthesis process diagram illustration vector design. Image Credit: tuksaporn rattanamuk / Shutter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623" y="904594"/>
            <a:ext cx="10579802" cy="170366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EE6E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</a:t>
            </a:r>
            <a:r>
              <a:rPr lang="en-US" sz="4000" dirty="0" smtClean="0"/>
              <a:t> </a:t>
            </a:r>
            <a:r>
              <a:rPr lang="en-US" sz="4000" dirty="0" smtClean="0"/>
              <a:t>gives</a:t>
            </a:r>
            <a:r>
              <a:rPr lang="th-TH" sz="4000" dirty="0" smtClean="0"/>
              <a:t> </a:t>
            </a:r>
            <a:r>
              <a:rPr lang="en-US" sz="4000" dirty="0" smtClean="0"/>
              <a:t>Nitrogen and</a:t>
            </a:r>
            <a:r>
              <a:rPr lang="th-TH" sz="4000" dirty="0" smtClean="0"/>
              <a:t> </a:t>
            </a:r>
            <a:r>
              <a:rPr lang="en-US" sz="4000" dirty="0" smtClean="0"/>
              <a:t>Carbon in organic</a:t>
            </a:r>
            <a:r>
              <a:rPr lang="th-TH" sz="4000" dirty="0" smtClean="0"/>
              <a:t> </a:t>
            </a:r>
            <a:r>
              <a:rPr lang="en-US" sz="4000" dirty="0" smtClean="0"/>
              <a:t>form as well as other nutrition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89" y="3740771"/>
            <a:ext cx="10871200" cy="1775057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TERA </a:t>
            </a:r>
            <a:r>
              <a:rPr lang="en-US" sz="3200" dirty="0" smtClean="0"/>
              <a:t>gives</a:t>
            </a:r>
            <a:r>
              <a:rPr lang="th-TH" sz="3200" dirty="0" smtClean="0"/>
              <a:t> </a:t>
            </a:r>
            <a:r>
              <a:rPr lang="en-US" sz="3200" dirty="0" smtClean="0"/>
              <a:t>Nitrogen in the form of</a:t>
            </a:r>
            <a:r>
              <a:rPr lang="th-TH" sz="3200" dirty="0" smtClean="0"/>
              <a:t> </a:t>
            </a:r>
            <a:r>
              <a:rPr lang="en-US" sz="3200" dirty="0" smtClean="0"/>
              <a:t>Amino Acids</a:t>
            </a:r>
          </a:p>
          <a:p>
            <a:r>
              <a:rPr lang="en-US" sz="3200" dirty="0" smtClean="0"/>
              <a:t>TERA </a:t>
            </a:r>
            <a:r>
              <a:rPr lang="en-US" sz="3200" dirty="0" smtClean="0"/>
              <a:t>gives</a:t>
            </a:r>
            <a:r>
              <a:rPr lang="th-TH" sz="3200" dirty="0" smtClean="0"/>
              <a:t> </a:t>
            </a:r>
            <a:r>
              <a:rPr lang="en-US" sz="3200" dirty="0" smtClean="0"/>
              <a:t>Carbohydrate in the form of</a:t>
            </a:r>
            <a:r>
              <a:rPr lang="th-TH" sz="3200" dirty="0" smtClean="0"/>
              <a:t> </a:t>
            </a:r>
            <a:r>
              <a:rPr lang="en-US" sz="3200" dirty="0" smtClean="0"/>
              <a:t>Carbon</a:t>
            </a:r>
            <a:r>
              <a:rPr lang="th-TH" sz="3200" dirty="0" smtClean="0"/>
              <a:t> </a:t>
            </a:r>
            <a:r>
              <a:rPr lang="en-US" sz="3200" dirty="0" smtClean="0"/>
              <a:t>which is the main substrates</a:t>
            </a:r>
            <a:endParaRPr lang="th-TH" sz="3200" dirty="0" smtClean="0"/>
          </a:p>
        </p:txBody>
      </p:sp>
    </p:spTree>
    <p:extLst>
      <p:ext uri="{BB962C8B-B14F-4D97-AF65-F5344CB8AC3E}">
        <p14:creationId xmlns:p14="http://schemas.microsoft.com/office/powerpoint/2010/main" val="842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148"/>
            <a:ext cx="4534136" cy="487998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Amino Acids  Benefits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93" y="861978"/>
            <a:ext cx="3910442" cy="156519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002060"/>
                </a:solidFill>
              </a:rPr>
              <a:t>Proline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400" b="1" dirty="0"/>
              <a:t>  </a:t>
            </a:r>
            <a:endParaRPr lang="en-US" sz="1400" dirty="0"/>
          </a:p>
          <a:p>
            <a:r>
              <a:rPr lang="en-US" sz="1400" dirty="0" smtClean="0"/>
              <a:t>Relief the stress from drought , heat</a:t>
            </a:r>
            <a:r>
              <a:rPr lang="th-TH" sz="1400" dirty="0" smtClean="0"/>
              <a:t> </a:t>
            </a:r>
            <a:r>
              <a:rPr lang="en-US" sz="1400" dirty="0" smtClean="0"/>
              <a:t>and alkaline soil</a:t>
            </a:r>
            <a:endParaRPr lang="en-US" sz="1400" dirty="0"/>
          </a:p>
          <a:p>
            <a:r>
              <a:rPr lang="en-US" sz="1400" dirty="0" smtClean="0"/>
              <a:t>Decrease cell dehydration and help controlling the stomas</a:t>
            </a: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46493" y="2618001"/>
            <a:ext cx="4770615" cy="253446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Arginine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/>
              <a:t>Growth controller</a:t>
            </a:r>
            <a:endParaRPr lang="en-US" sz="1400" dirty="0"/>
          </a:p>
          <a:p>
            <a:r>
              <a:rPr lang="en-US" sz="1400" dirty="0" smtClean="0"/>
              <a:t>Developing the roots</a:t>
            </a:r>
            <a:endParaRPr lang="en-US" sz="1400" dirty="0"/>
          </a:p>
          <a:p>
            <a:r>
              <a:rPr lang="en-US" sz="1400" dirty="0" smtClean="0"/>
              <a:t>control pectin production inside cell walls makes the tissue intact</a:t>
            </a:r>
            <a:endParaRPr lang="th-TH" sz="1400" dirty="0"/>
          </a:p>
          <a:p>
            <a:r>
              <a:rPr lang="en-US" sz="1400" dirty="0" smtClean="0"/>
              <a:t> plant hormones precursor, increase ethylene help the leaves growth</a:t>
            </a:r>
            <a:endParaRPr lang="th-TH" sz="1400" dirty="0" smtClean="0"/>
          </a:p>
          <a:p>
            <a:r>
              <a:rPr lang="th-TH" sz="1400" dirty="0" smtClean="0"/>
              <a:t> </a:t>
            </a:r>
            <a:r>
              <a:rPr lang="en-US" sz="1400" dirty="0" smtClean="0"/>
              <a:t>increase polyamine which is about plants stress from alkaline or acidic soil.</a:t>
            </a:r>
            <a:endParaRPr lang="th-TH" sz="1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46493" y="5333797"/>
            <a:ext cx="3333792" cy="7372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Aspartic acid </a:t>
            </a:r>
            <a:r>
              <a:rPr lang="en-US" sz="1400" b="1" dirty="0" smtClean="0">
                <a:solidFill>
                  <a:srgbClr val="002060"/>
                </a:solidFill>
              </a:rPr>
              <a:t>&amp;</a:t>
            </a:r>
            <a:r>
              <a:rPr lang="th-TH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Phenylalanine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/>
              <a:t>Increase root growth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3986" y="3885231"/>
            <a:ext cx="5156336" cy="179683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Methionine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/>
              <a:t> plant hormones precursor</a:t>
            </a:r>
          </a:p>
          <a:p>
            <a:r>
              <a:rPr lang="th-TH" sz="1400" dirty="0" smtClean="0"/>
              <a:t> </a:t>
            </a:r>
            <a:r>
              <a:rPr lang="en-US" sz="1400" dirty="0"/>
              <a:t>increase </a:t>
            </a:r>
            <a:r>
              <a:rPr lang="en-US" sz="1400" dirty="0" smtClean="0"/>
              <a:t>ethylene</a:t>
            </a:r>
            <a:r>
              <a:rPr lang="th-TH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cytokinins</a:t>
            </a:r>
            <a:endParaRPr lang="en-US" sz="1400" dirty="0"/>
          </a:p>
          <a:p>
            <a:r>
              <a:rPr lang="en-US" sz="1400" dirty="0" smtClean="0"/>
              <a:t>For </a:t>
            </a:r>
            <a:r>
              <a:rPr lang="en-US" sz="1400" dirty="0" err="1" smtClean="0"/>
              <a:t>Oxin</a:t>
            </a:r>
            <a:r>
              <a:rPr lang="en-US" sz="1400" dirty="0" smtClean="0"/>
              <a:t> movement</a:t>
            </a:r>
            <a:endParaRPr lang="en-US" sz="1400" dirty="0"/>
          </a:p>
          <a:p>
            <a:r>
              <a:rPr lang="en-US" sz="1400" dirty="0"/>
              <a:t>Developing the </a:t>
            </a:r>
            <a:r>
              <a:rPr lang="en-US" sz="1400" dirty="0" smtClean="0"/>
              <a:t>roots and cell division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3986" y="863916"/>
            <a:ext cx="5156336" cy="111005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Alanine </a:t>
            </a:r>
            <a:r>
              <a:rPr lang="en-US" sz="1400" b="1" dirty="0" smtClean="0">
                <a:solidFill>
                  <a:srgbClr val="002060"/>
                </a:solidFill>
              </a:rPr>
              <a:t>&amp;</a:t>
            </a:r>
            <a:r>
              <a:rPr lang="th-TH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Glycine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 smtClean="0"/>
              <a:t>For chlorophyll synthesis</a:t>
            </a:r>
            <a:endParaRPr lang="en-US" sz="1400" dirty="0"/>
          </a:p>
          <a:p>
            <a:r>
              <a:rPr lang="en-US" sz="1400" dirty="0" smtClean="0"/>
              <a:t>Increase the immune for virus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23986" y="2306528"/>
            <a:ext cx="5156336" cy="118615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Glutamic acid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/>
              <a:t>(amino acids precursor)</a:t>
            </a:r>
            <a:endParaRPr lang="en-US" sz="1400" dirty="0"/>
          </a:p>
          <a:p>
            <a:r>
              <a:rPr lang="en-US" sz="1400" dirty="0" smtClean="0"/>
              <a:t>For amino synthesis</a:t>
            </a:r>
            <a:endParaRPr lang="en-US" sz="1400" dirty="0"/>
          </a:p>
          <a:p>
            <a:r>
              <a:rPr lang="en-US" sz="1400" dirty="0"/>
              <a:t>increase </a:t>
            </a:r>
            <a:r>
              <a:rPr lang="en-US" sz="1400" dirty="0" smtClean="0"/>
              <a:t>polyamines </a:t>
            </a:r>
            <a:r>
              <a:rPr lang="en-US" sz="1400" dirty="0"/>
              <a:t>which is about </a:t>
            </a:r>
            <a:r>
              <a:rPr lang="en-US" sz="1400" dirty="0" smtClean="0"/>
              <a:t>plant </a:t>
            </a:r>
            <a:r>
              <a:rPr lang="en-US" sz="1400" dirty="0"/>
              <a:t>stress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4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698"/>
            <a:ext cx="5399314" cy="611566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r"/>
            <a:r>
              <a:rPr lang="en-US" sz="4000" b="1" dirty="0" smtClean="0"/>
              <a:t>Ratio and Duration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15" y="715317"/>
            <a:ext cx="8255258" cy="1715153"/>
          </a:xfrm>
          <a:solidFill>
            <a:srgbClr val="D1DDB0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TERA </a:t>
            </a:r>
            <a:r>
              <a:rPr lang="en-US" sz="2400" dirty="0" smtClean="0"/>
              <a:t>can use with any plants at any stages</a:t>
            </a:r>
          </a:p>
          <a:p>
            <a:pPr marL="0" indent="0">
              <a:buNone/>
            </a:pPr>
            <a:r>
              <a:rPr lang="en-US" sz="2400" dirty="0" smtClean="0"/>
              <a:t>with </a:t>
            </a:r>
            <a:r>
              <a:rPr lang="en-US" sz="2400" dirty="0" smtClean="0"/>
              <a:t>ratio from </a:t>
            </a:r>
            <a:r>
              <a:rPr lang="en-US" sz="2400" dirty="0" smtClean="0"/>
              <a:t>150</a:t>
            </a:r>
            <a:r>
              <a:rPr lang="en-U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/>
              <a:t>250 </a:t>
            </a:r>
            <a:r>
              <a:rPr lang="en-US" sz="2400" dirty="0" smtClean="0"/>
              <a:t>cc </a:t>
            </a:r>
            <a:r>
              <a:rPr lang="en-US" sz="2400" dirty="0">
                <a:latin typeface="+mj-lt"/>
              </a:rPr>
              <a:t>Soluble in water 100 L / 1 </a:t>
            </a:r>
            <a:r>
              <a:rPr lang="en-US" sz="2400" dirty="0" smtClean="0">
                <a:latin typeface="+mj-lt"/>
              </a:rPr>
              <a:t>Acre</a:t>
            </a:r>
            <a:endParaRPr lang="th-TH" sz="2400" dirty="0" smtClean="0"/>
          </a:p>
          <a:p>
            <a:r>
              <a:rPr lang="en-US" sz="2400" dirty="0" smtClean="0"/>
              <a:t>The more concentrate, the more effective</a:t>
            </a:r>
            <a:endParaRPr lang="th-TH" sz="2400" dirty="0" smtClean="0"/>
          </a:p>
        </p:txBody>
      </p:sp>
      <p:pic>
        <p:nvPicPr>
          <p:cNvPr id="4098" name="Picture 2" descr="ผลการค้นหารูปภาพสำหรับ Rice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6" y="2826731"/>
            <a:ext cx="2691280" cy="179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ผลการค้นหารูปภาพสำหรับ Durian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77" y="2826731"/>
            <a:ext cx="2694379" cy="179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ผลการค้นหารูปภาพสำหรับ Sugarc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4" y="4869686"/>
            <a:ext cx="3026011" cy="1761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รูปภาพที่เกี่ยวข้อ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6" y="4869686"/>
            <a:ext cx="2703349" cy="1761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ผลการค้นหารูปภาพสำหรับ vegetab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87" y="2331779"/>
            <a:ext cx="2784165" cy="1891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ผลการค้นหารูปภาพสำหรับ cor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/>
          <a:stretch/>
        </p:blipFill>
        <p:spPr bwMode="auto">
          <a:xfrm>
            <a:off x="6386576" y="2974492"/>
            <a:ext cx="2467138" cy="149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ผลการค้นหารูปภาพสำหรับ mango tr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61" y="4467680"/>
            <a:ext cx="2887657" cy="216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ผลการค้นหารูปภาพสำหรับ cashew nu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/>
          <a:stretch/>
        </p:blipFill>
        <p:spPr bwMode="auto">
          <a:xfrm>
            <a:off x="6740768" y="4869686"/>
            <a:ext cx="2112946" cy="1761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รูปภาพที่เกี่ยวข้อ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87" y="273209"/>
            <a:ext cx="2784165" cy="185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590</TotalTime>
  <Words>315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Angsana New</vt:lpstr>
      <vt:lpstr>AngsanaUPC</vt:lpstr>
      <vt:lpstr>Arial</vt:lpstr>
      <vt:lpstr>Century Gothic</vt:lpstr>
      <vt:lpstr>DilleniaUPC</vt:lpstr>
      <vt:lpstr>Wingdings</vt:lpstr>
      <vt:lpstr>Wingdings 3</vt:lpstr>
      <vt:lpstr>Wisp</vt:lpstr>
      <vt:lpstr>TERA</vt:lpstr>
      <vt:lpstr>What is TERA ?</vt:lpstr>
      <vt:lpstr>TERA  components</vt:lpstr>
      <vt:lpstr>Why TERA ?</vt:lpstr>
      <vt:lpstr>Example</vt:lpstr>
      <vt:lpstr>Plant’s Food</vt:lpstr>
      <vt:lpstr>TERA gives Nitrogen and Carbon in organic form as well as other nutrition</vt:lpstr>
      <vt:lpstr>Amino Acids  Benefits</vt:lpstr>
      <vt:lpstr>Ratio and Duration</vt:lpstr>
    </vt:vector>
  </TitlesOfParts>
  <Company>Supply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</dc:title>
  <dc:creator>lenovo</dc:creator>
  <cp:lastModifiedBy>lenovo</cp:lastModifiedBy>
  <cp:revision>46</cp:revision>
  <dcterms:created xsi:type="dcterms:W3CDTF">2018-01-13T17:44:40Z</dcterms:created>
  <dcterms:modified xsi:type="dcterms:W3CDTF">2018-06-08T19:43:59Z</dcterms:modified>
</cp:coreProperties>
</file>